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</p:sldIdLst>
  <p:sldSz cx="18288000" cy="10287000"/>
  <p:notesSz cx="6858000" cy="9144000"/>
  <p:embeddedFontLst>
    <p:embeddedFont>
      <p:font typeface="TT Lakes Neue Expanded" charset="1" panose="02010001040000080307"/>
      <p:regular r:id="rId39"/>
    </p:embeddedFont>
    <p:embeddedFont>
      <p:font typeface="Open Sauce" charset="1" panose="00000500000000000000"/>
      <p:regular r:id="rId40"/>
    </p:embeddedFont>
    <p:embeddedFont>
      <p:font typeface="TT Lakes Neue" charset="1" panose="02010001040000080307"/>
      <p:regular r:id="rId41"/>
    </p:embeddedFont>
    <p:embeddedFont>
      <p:font typeface="Open Sauce Bold" charset="1" panose="00000800000000000000"/>
      <p:regular r:id="rId42"/>
    </p:embeddedFont>
    <p:embeddedFont>
      <p:font typeface="Canva Sans" charset="1" panose="020B0503030501040103"/>
      <p:regular r:id="rId43"/>
    </p:embeddedFont>
    <p:embeddedFont>
      <p:font typeface="TT Commons Pro" charset="1" panose="020B0103030102020204"/>
      <p:regular r:id="rId4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44" Target="fonts/font44.fntdata" Type="http://schemas.openxmlformats.org/officeDocument/2006/relationships/font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.svg" Type="http://schemas.openxmlformats.org/officeDocument/2006/relationships/image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26.png" Type="http://schemas.openxmlformats.org/officeDocument/2006/relationships/image"/><Relationship Id="rId7" Target="../media/image7.png" Type="http://schemas.openxmlformats.org/officeDocument/2006/relationships/image"/><Relationship Id="rId8" Target="../media/image8.svg" Type="http://schemas.openxmlformats.org/officeDocument/2006/relationships/image"/><Relationship Id="rId9" Target="../media/image9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.svg" Type="http://schemas.openxmlformats.org/officeDocument/2006/relationships/image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27.png" Type="http://schemas.openxmlformats.org/officeDocument/2006/relationships/image"/><Relationship Id="rId7" Target="../media/image7.png" Type="http://schemas.openxmlformats.org/officeDocument/2006/relationships/image"/><Relationship Id="rId8" Target="../media/image8.svg" Type="http://schemas.openxmlformats.org/officeDocument/2006/relationships/image"/><Relationship Id="rId9" Target="../media/image9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.svg" Type="http://schemas.openxmlformats.org/officeDocument/2006/relationships/image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28.png" Type="http://schemas.openxmlformats.org/officeDocument/2006/relationships/image"/><Relationship Id="rId7" Target="../media/image7.png" Type="http://schemas.openxmlformats.org/officeDocument/2006/relationships/image"/><Relationship Id="rId8" Target="../media/image8.svg" Type="http://schemas.openxmlformats.org/officeDocument/2006/relationships/image"/><Relationship Id="rId9" Target="../media/image9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.svg" Type="http://schemas.openxmlformats.org/officeDocument/2006/relationships/image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29.png" Type="http://schemas.openxmlformats.org/officeDocument/2006/relationships/image"/><Relationship Id="rId7" Target="../media/image7.png" Type="http://schemas.openxmlformats.org/officeDocument/2006/relationships/image"/><Relationship Id="rId8" Target="../media/image8.svg" Type="http://schemas.openxmlformats.org/officeDocument/2006/relationships/image"/><Relationship Id="rId9" Target="../media/image9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.svg" Type="http://schemas.openxmlformats.org/officeDocument/2006/relationships/image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30.png" Type="http://schemas.openxmlformats.org/officeDocument/2006/relationships/image"/><Relationship Id="rId7" Target="../media/image7.png" Type="http://schemas.openxmlformats.org/officeDocument/2006/relationships/image"/><Relationship Id="rId8" Target="../media/image8.svg" Type="http://schemas.openxmlformats.org/officeDocument/2006/relationships/image"/><Relationship Id="rId9" Target="../media/image9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.svg" Type="http://schemas.openxmlformats.org/officeDocument/2006/relationships/image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31.png" Type="http://schemas.openxmlformats.org/officeDocument/2006/relationships/image"/><Relationship Id="rId7" Target="../media/image7.png" Type="http://schemas.openxmlformats.org/officeDocument/2006/relationships/image"/><Relationship Id="rId8" Target="../media/image8.svg" Type="http://schemas.openxmlformats.org/officeDocument/2006/relationships/image"/><Relationship Id="rId9" Target="../media/image9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.svg" Type="http://schemas.openxmlformats.org/officeDocument/2006/relationships/image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32.png" Type="http://schemas.openxmlformats.org/officeDocument/2006/relationships/image"/><Relationship Id="rId7" Target="../media/image7.png" Type="http://schemas.openxmlformats.org/officeDocument/2006/relationships/image"/><Relationship Id="rId8" Target="../media/image8.svg" Type="http://schemas.openxmlformats.org/officeDocument/2006/relationships/image"/><Relationship Id="rId9" Target="../media/image9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.svg" Type="http://schemas.openxmlformats.org/officeDocument/2006/relationships/image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33.png" Type="http://schemas.openxmlformats.org/officeDocument/2006/relationships/image"/><Relationship Id="rId7" Target="../media/image7.png" Type="http://schemas.openxmlformats.org/officeDocument/2006/relationships/image"/><Relationship Id="rId8" Target="../media/image8.svg" Type="http://schemas.openxmlformats.org/officeDocument/2006/relationships/image"/><Relationship Id="rId9" Target="../media/image9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.svg" Type="http://schemas.openxmlformats.org/officeDocument/2006/relationships/image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34.png" Type="http://schemas.openxmlformats.org/officeDocument/2006/relationships/image"/><Relationship Id="rId7" Target="../media/image7.png" Type="http://schemas.openxmlformats.org/officeDocument/2006/relationships/image"/><Relationship Id="rId8" Target="../media/image8.svg" Type="http://schemas.openxmlformats.org/officeDocument/2006/relationships/image"/><Relationship Id="rId9" Target="../media/image9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.svg" Type="http://schemas.openxmlformats.org/officeDocument/2006/relationships/image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35.png" Type="http://schemas.openxmlformats.org/officeDocument/2006/relationships/image"/><Relationship Id="rId7" Target="../media/image7.png" Type="http://schemas.openxmlformats.org/officeDocument/2006/relationships/image"/><Relationship Id="rId8" Target="../media/image8.svg" Type="http://schemas.openxmlformats.org/officeDocument/2006/relationships/image"/><Relationship Id="rId9" Target="../media/image9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11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.svg" Type="http://schemas.openxmlformats.org/officeDocument/2006/relationships/image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36.png" Type="http://schemas.openxmlformats.org/officeDocument/2006/relationships/image"/><Relationship Id="rId7" Target="../media/image7.png" Type="http://schemas.openxmlformats.org/officeDocument/2006/relationships/image"/><Relationship Id="rId8" Target="../media/image8.svg" Type="http://schemas.openxmlformats.org/officeDocument/2006/relationships/image"/><Relationship Id="rId9" Target="../media/image9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.svg" Type="http://schemas.openxmlformats.org/officeDocument/2006/relationships/image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37.png" Type="http://schemas.openxmlformats.org/officeDocument/2006/relationships/image"/><Relationship Id="rId7" Target="../media/image7.png" Type="http://schemas.openxmlformats.org/officeDocument/2006/relationships/image"/><Relationship Id="rId8" Target="../media/image8.svg" Type="http://schemas.openxmlformats.org/officeDocument/2006/relationships/image"/><Relationship Id="rId9" Target="../media/image9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.svg" Type="http://schemas.openxmlformats.org/officeDocument/2006/relationships/image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38.png" Type="http://schemas.openxmlformats.org/officeDocument/2006/relationships/image"/><Relationship Id="rId7" Target="../media/image7.png" Type="http://schemas.openxmlformats.org/officeDocument/2006/relationships/image"/><Relationship Id="rId8" Target="../media/image8.svg" Type="http://schemas.openxmlformats.org/officeDocument/2006/relationships/image"/><Relationship Id="rId9" Target="../media/image9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.svg" Type="http://schemas.openxmlformats.org/officeDocument/2006/relationships/image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39.png" Type="http://schemas.openxmlformats.org/officeDocument/2006/relationships/image"/><Relationship Id="rId7" Target="../media/image7.png" Type="http://schemas.openxmlformats.org/officeDocument/2006/relationships/image"/><Relationship Id="rId8" Target="../media/image8.svg" Type="http://schemas.openxmlformats.org/officeDocument/2006/relationships/image"/><Relationship Id="rId9" Target="../media/image9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0.png" Type="http://schemas.openxmlformats.org/officeDocument/2006/relationships/image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9.png" Type="http://schemas.openxmlformats.org/officeDocument/2006/relationships/image"/><Relationship Id="rId9" Target="../media/image10.sv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1.png" Type="http://schemas.openxmlformats.org/officeDocument/2006/relationships/image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9.png" Type="http://schemas.openxmlformats.org/officeDocument/2006/relationships/image"/><Relationship Id="rId9" Target="../media/image10.sv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2.png" Type="http://schemas.openxmlformats.org/officeDocument/2006/relationships/image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9.png" Type="http://schemas.openxmlformats.org/officeDocument/2006/relationships/image"/><Relationship Id="rId9" Target="../media/image10.sv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.svg" Type="http://schemas.openxmlformats.org/officeDocument/2006/relationships/image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43.png" Type="http://schemas.openxmlformats.org/officeDocument/2006/relationships/image"/><Relationship Id="rId5" Target="../media/image1.png" Type="http://schemas.openxmlformats.org/officeDocument/2006/relationships/image"/><Relationship Id="rId6" Target="../media/image2.svg" Type="http://schemas.openxmlformats.org/officeDocument/2006/relationships/image"/><Relationship Id="rId7" Target="../media/image7.png" Type="http://schemas.openxmlformats.org/officeDocument/2006/relationships/image"/><Relationship Id="rId8" Target="../media/image8.svg" Type="http://schemas.openxmlformats.org/officeDocument/2006/relationships/image"/><Relationship Id="rId9" Target="../media/image9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1.png" Type="http://schemas.openxmlformats.org/officeDocument/2006/relationships/image"/><Relationship Id="rId9" Target="../media/image2.sv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4.jpeg" Type="http://schemas.openxmlformats.org/officeDocument/2006/relationships/image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1.png" Type="http://schemas.openxmlformats.org/officeDocument/2006/relationships/image"/><Relationship Id="rId9" Target="../media/image2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5.png" Type="http://schemas.openxmlformats.org/officeDocument/2006/relationships/image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1.png" Type="http://schemas.openxmlformats.org/officeDocument/2006/relationships/image"/><Relationship Id="rId9" Target="../media/image2.sv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6.png" Type="http://schemas.openxmlformats.org/officeDocument/2006/relationships/image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1.png" Type="http://schemas.openxmlformats.org/officeDocument/2006/relationships/image"/><Relationship Id="rId9" Target="../media/image2.sv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.png" Type="http://schemas.openxmlformats.org/officeDocument/2006/relationships/image"/><Relationship Id="rId11" Target="../media/image2.svg" Type="http://schemas.openxmlformats.org/officeDocument/2006/relationships/image"/><Relationship Id="rId12" Target="../media/image11.png" Type="http://schemas.openxmlformats.org/officeDocument/2006/relationships/image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14.png" Type="http://schemas.openxmlformats.org/officeDocument/2006/relationships/image"/><Relationship Id="rId7" Target="../media/image15.svg" Type="http://schemas.openxmlformats.org/officeDocument/2006/relationships/image"/><Relationship Id="rId8" Target="../media/image5.png" Type="http://schemas.openxmlformats.org/officeDocument/2006/relationships/image"/><Relationship Id="rId9" Target="../media/image6.sv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1.png" Type="http://schemas.openxmlformats.org/officeDocument/2006/relationships/image"/><Relationship Id="rId7" Target="../media/image2.svg" Type="http://schemas.openxmlformats.org/officeDocument/2006/relationships/image"/><Relationship Id="rId8" Target="../media/image5.png" Type="http://schemas.openxmlformats.org/officeDocument/2006/relationships/image"/><Relationship Id="rId9" Target="../media/image6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png" Type="http://schemas.openxmlformats.org/officeDocument/2006/relationships/image"/><Relationship Id="rId11" Target="../media/image14.png" Type="http://schemas.openxmlformats.org/officeDocument/2006/relationships/image"/><Relationship Id="rId12" Target="../media/image15.svg" Type="http://schemas.openxmlformats.org/officeDocument/2006/relationships/image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1.png" Type="http://schemas.openxmlformats.org/officeDocument/2006/relationships/image"/><Relationship Id="rId9" Target="../media/image2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11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16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.png" Type="http://schemas.openxmlformats.org/officeDocument/2006/relationships/image"/><Relationship Id="rId11" Target="../media/image18.png" Type="http://schemas.openxmlformats.org/officeDocument/2006/relationships/image"/><Relationship Id="rId12" Target="../media/image19.svg" Type="http://schemas.openxmlformats.org/officeDocument/2006/relationships/image"/><Relationship Id="rId13" Target="../media/image20.png" Type="http://schemas.openxmlformats.org/officeDocument/2006/relationships/image"/><Relationship Id="rId14" Target="../media/image21.svg" Type="http://schemas.openxmlformats.org/officeDocument/2006/relationships/image"/><Relationship Id="rId15" Target="../media/image22.png" Type="http://schemas.openxmlformats.org/officeDocument/2006/relationships/image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1.png" Type="http://schemas.openxmlformats.org/officeDocument/2006/relationships/image"/><Relationship Id="rId9" Target="../media/image2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.svg" Type="http://schemas.openxmlformats.org/officeDocument/2006/relationships/image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23.png" Type="http://schemas.openxmlformats.org/officeDocument/2006/relationships/image"/><Relationship Id="rId7" Target="../media/image7.png" Type="http://schemas.openxmlformats.org/officeDocument/2006/relationships/image"/><Relationship Id="rId8" Target="../media/image8.svg" Type="http://schemas.openxmlformats.org/officeDocument/2006/relationships/image"/><Relationship Id="rId9" Target="../media/image9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24.png" Type="http://schemas.openxmlformats.org/officeDocument/2006/relationships/image"/><Relationship Id="rId7" Target="../media/image25.pn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91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81372" y="2907776"/>
            <a:ext cx="1510072" cy="1510072"/>
          </a:xfrm>
          <a:custGeom>
            <a:avLst/>
            <a:gdLst/>
            <a:ahLst/>
            <a:cxnLst/>
            <a:rect r="r" b="b" t="t" l="l"/>
            <a:pathLst>
              <a:path h="1510072" w="1510072">
                <a:moveTo>
                  <a:pt x="0" y="0"/>
                </a:moveTo>
                <a:lnTo>
                  <a:pt x="1510072" y="0"/>
                </a:lnTo>
                <a:lnTo>
                  <a:pt x="1510072" y="1510071"/>
                </a:lnTo>
                <a:lnTo>
                  <a:pt x="0" y="15100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131167" y="5143500"/>
            <a:ext cx="4163102" cy="4291545"/>
            <a:chOff x="0" y="0"/>
            <a:chExt cx="644974" cy="66487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44974" cy="664873"/>
            </a:xfrm>
            <a:custGeom>
              <a:avLst/>
              <a:gdLst/>
              <a:ahLst/>
              <a:cxnLst/>
              <a:rect r="r" b="b" t="t" l="l"/>
              <a:pathLst>
                <a:path h="664873" w="644974">
                  <a:moveTo>
                    <a:pt x="46491" y="0"/>
                  </a:moveTo>
                  <a:lnTo>
                    <a:pt x="598482" y="0"/>
                  </a:lnTo>
                  <a:cubicBezTo>
                    <a:pt x="624159" y="0"/>
                    <a:pt x="644974" y="20815"/>
                    <a:pt x="644974" y="46491"/>
                  </a:cubicBezTo>
                  <a:lnTo>
                    <a:pt x="644974" y="618381"/>
                  </a:lnTo>
                  <a:cubicBezTo>
                    <a:pt x="644974" y="644058"/>
                    <a:pt x="624159" y="664873"/>
                    <a:pt x="598482" y="664873"/>
                  </a:cubicBezTo>
                  <a:lnTo>
                    <a:pt x="46491" y="664873"/>
                  </a:lnTo>
                  <a:cubicBezTo>
                    <a:pt x="20815" y="664873"/>
                    <a:pt x="0" y="644058"/>
                    <a:pt x="0" y="618381"/>
                  </a:cubicBezTo>
                  <a:lnTo>
                    <a:pt x="0" y="46491"/>
                  </a:lnTo>
                  <a:cubicBezTo>
                    <a:pt x="0" y="20815"/>
                    <a:pt x="20815" y="0"/>
                    <a:pt x="46491" y="0"/>
                  </a:cubicBezTo>
                  <a:close/>
                </a:path>
              </a:pathLst>
            </a:custGeom>
            <a:blipFill>
              <a:blip r:embed="rId4"/>
              <a:stretch>
                <a:fillRect l="0" t="-8299" r="0" b="-8299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1727757" y="5255945"/>
            <a:ext cx="4163102" cy="4291545"/>
            <a:chOff x="0" y="0"/>
            <a:chExt cx="644974" cy="66487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44974" cy="664873"/>
            </a:xfrm>
            <a:custGeom>
              <a:avLst/>
              <a:gdLst/>
              <a:ahLst/>
              <a:cxnLst/>
              <a:rect r="r" b="b" t="t" l="l"/>
              <a:pathLst>
                <a:path h="664873" w="644974">
                  <a:moveTo>
                    <a:pt x="46491" y="0"/>
                  </a:moveTo>
                  <a:lnTo>
                    <a:pt x="598482" y="0"/>
                  </a:lnTo>
                  <a:cubicBezTo>
                    <a:pt x="624159" y="0"/>
                    <a:pt x="644974" y="20815"/>
                    <a:pt x="644974" y="46491"/>
                  </a:cubicBezTo>
                  <a:lnTo>
                    <a:pt x="644974" y="618381"/>
                  </a:lnTo>
                  <a:cubicBezTo>
                    <a:pt x="644974" y="644058"/>
                    <a:pt x="624159" y="664873"/>
                    <a:pt x="598482" y="664873"/>
                  </a:cubicBezTo>
                  <a:lnTo>
                    <a:pt x="46491" y="664873"/>
                  </a:lnTo>
                  <a:cubicBezTo>
                    <a:pt x="20815" y="664873"/>
                    <a:pt x="0" y="644058"/>
                    <a:pt x="0" y="618381"/>
                  </a:cubicBezTo>
                  <a:lnTo>
                    <a:pt x="0" y="46491"/>
                  </a:lnTo>
                  <a:cubicBezTo>
                    <a:pt x="0" y="20815"/>
                    <a:pt x="20815" y="0"/>
                    <a:pt x="46491" y="0"/>
                  </a:cubicBezTo>
                  <a:close/>
                </a:path>
              </a:pathLst>
            </a:custGeom>
            <a:blipFill>
              <a:blip r:embed="rId5"/>
              <a:stretch>
                <a:fillRect l="-1542" t="0" r="-1542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1028700" y="2069678"/>
            <a:ext cx="16230600" cy="3250950"/>
            <a:chOff x="0" y="0"/>
            <a:chExt cx="4274726" cy="85621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274726" cy="856217"/>
            </a:xfrm>
            <a:custGeom>
              <a:avLst/>
              <a:gdLst/>
              <a:ahLst/>
              <a:cxnLst/>
              <a:rect r="r" b="b" t="t" l="l"/>
              <a:pathLst>
                <a:path h="856217" w="4274726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831891"/>
                  </a:lnTo>
                  <a:cubicBezTo>
                    <a:pt x="4274726" y="845326"/>
                    <a:pt x="4263834" y="856217"/>
                    <a:pt x="4250399" y="856217"/>
                  </a:cubicBezTo>
                  <a:lnTo>
                    <a:pt x="24327" y="856217"/>
                  </a:lnTo>
                  <a:cubicBezTo>
                    <a:pt x="10891" y="856217"/>
                    <a:pt x="0" y="845326"/>
                    <a:pt x="0" y="831891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191919"/>
            </a:solidFill>
            <a:ln w="9525" cap="rnd">
              <a:solidFill>
                <a:srgbClr val="5B5B5B"/>
              </a:solidFill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4274726" cy="8943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028700" y="3315375"/>
            <a:ext cx="72667" cy="694874"/>
            <a:chOff x="0" y="0"/>
            <a:chExt cx="19139" cy="18301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9139" cy="183012"/>
            </a:xfrm>
            <a:custGeom>
              <a:avLst/>
              <a:gdLst/>
              <a:ahLst/>
              <a:cxnLst/>
              <a:rect r="r" b="b" t="t" l="l"/>
              <a:pathLst>
                <a:path h="183012" w="19139">
                  <a:moveTo>
                    <a:pt x="9569" y="0"/>
                  </a:moveTo>
                  <a:lnTo>
                    <a:pt x="9569" y="0"/>
                  </a:lnTo>
                  <a:cubicBezTo>
                    <a:pt x="14854" y="0"/>
                    <a:pt x="19139" y="4284"/>
                    <a:pt x="19139" y="9569"/>
                  </a:cubicBezTo>
                  <a:lnTo>
                    <a:pt x="19139" y="173443"/>
                  </a:lnTo>
                  <a:cubicBezTo>
                    <a:pt x="19139" y="175981"/>
                    <a:pt x="18130" y="178415"/>
                    <a:pt x="16336" y="180209"/>
                  </a:cubicBezTo>
                  <a:cubicBezTo>
                    <a:pt x="14541" y="182004"/>
                    <a:pt x="12107" y="183012"/>
                    <a:pt x="9569" y="183012"/>
                  </a:cubicBezTo>
                  <a:lnTo>
                    <a:pt x="9569" y="183012"/>
                  </a:lnTo>
                  <a:cubicBezTo>
                    <a:pt x="7031" y="183012"/>
                    <a:pt x="4597" y="182004"/>
                    <a:pt x="2803" y="180209"/>
                  </a:cubicBezTo>
                  <a:cubicBezTo>
                    <a:pt x="1008" y="178415"/>
                    <a:pt x="0" y="175981"/>
                    <a:pt x="0" y="173443"/>
                  </a:cubicBezTo>
                  <a:lnTo>
                    <a:pt x="0" y="9569"/>
                  </a:lnTo>
                  <a:cubicBezTo>
                    <a:pt x="0" y="7031"/>
                    <a:pt x="1008" y="4597"/>
                    <a:pt x="2803" y="2803"/>
                  </a:cubicBezTo>
                  <a:cubicBezTo>
                    <a:pt x="4597" y="1008"/>
                    <a:pt x="7031" y="0"/>
                    <a:pt x="9569" y="0"/>
                  </a:cubicBez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28575"/>
              <a:ext cx="19139" cy="2115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7222966" y="3315375"/>
            <a:ext cx="72667" cy="694874"/>
            <a:chOff x="0" y="0"/>
            <a:chExt cx="19139" cy="183012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9139" cy="183012"/>
            </a:xfrm>
            <a:custGeom>
              <a:avLst/>
              <a:gdLst/>
              <a:ahLst/>
              <a:cxnLst/>
              <a:rect r="r" b="b" t="t" l="l"/>
              <a:pathLst>
                <a:path h="183012" w="19139">
                  <a:moveTo>
                    <a:pt x="9569" y="0"/>
                  </a:moveTo>
                  <a:lnTo>
                    <a:pt x="9569" y="0"/>
                  </a:lnTo>
                  <a:cubicBezTo>
                    <a:pt x="14854" y="0"/>
                    <a:pt x="19139" y="4284"/>
                    <a:pt x="19139" y="9569"/>
                  </a:cubicBezTo>
                  <a:lnTo>
                    <a:pt x="19139" y="173443"/>
                  </a:lnTo>
                  <a:cubicBezTo>
                    <a:pt x="19139" y="175981"/>
                    <a:pt x="18130" y="178415"/>
                    <a:pt x="16336" y="180209"/>
                  </a:cubicBezTo>
                  <a:cubicBezTo>
                    <a:pt x="14541" y="182004"/>
                    <a:pt x="12107" y="183012"/>
                    <a:pt x="9569" y="183012"/>
                  </a:cubicBezTo>
                  <a:lnTo>
                    <a:pt x="9569" y="183012"/>
                  </a:lnTo>
                  <a:cubicBezTo>
                    <a:pt x="7031" y="183012"/>
                    <a:pt x="4597" y="182004"/>
                    <a:pt x="2803" y="180209"/>
                  </a:cubicBezTo>
                  <a:cubicBezTo>
                    <a:pt x="1008" y="178415"/>
                    <a:pt x="0" y="175981"/>
                    <a:pt x="0" y="173443"/>
                  </a:cubicBezTo>
                  <a:lnTo>
                    <a:pt x="0" y="9569"/>
                  </a:lnTo>
                  <a:cubicBezTo>
                    <a:pt x="0" y="7031"/>
                    <a:pt x="1008" y="4597"/>
                    <a:pt x="2803" y="2803"/>
                  </a:cubicBezTo>
                  <a:cubicBezTo>
                    <a:pt x="4597" y="1008"/>
                    <a:pt x="7031" y="0"/>
                    <a:pt x="9569" y="0"/>
                  </a:cubicBez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28575"/>
              <a:ext cx="19139" cy="2115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1028700" y="9054461"/>
            <a:ext cx="262557" cy="203839"/>
          </a:xfrm>
          <a:custGeom>
            <a:avLst/>
            <a:gdLst/>
            <a:ahLst/>
            <a:cxnLst/>
            <a:rect r="r" b="b" t="t" l="l"/>
            <a:pathLst>
              <a:path h="203839" w="262557">
                <a:moveTo>
                  <a:pt x="0" y="0"/>
                </a:moveTo>
                <a:lnTo>
                  <a:pt x="262557" y="0"/>
                </a:lnTo>
                <a:lnTo>
                  <a:pt x="262557" y="203839"/>
                </a:lnTo>
                <a:lnTo>
                  <a:pt x="0" y="20383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true" flipV="false" rot="0">
            <a:off x="16996743" y="9054461"/>
            <a:ext cx="262557" cy="203839"/>
          </a:xfrm>
          <a:custGeom>
            <a:avLst/>
            <a:gdLst/>
            <a:ahLst/>
            <a:cxnLst/>
            <a:rect r="r" b="b" t="t" l="l"/>
            <a:pathLst>
              <a:path h="203839" w="262557">
                <a:moveTo>
                  <a:pt x="262557" y="0"/>
                </a:moveTo>
                <a:lnTo>
                  <a:pt x="0" y="0"/>
                </a:lnTo>
                <a:lnTo>
                  <a:pt x="0" y="203839"/>
                </a:lnTo>
                <a:lnTo>
                  <a:pt x="262557" y="203839"/>
                </a:lnTo>
                <a:lnTo>
                  <a:pt x="262557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true" flipV="false" rot="0">
            <a:off x="17259300" y="2907776"/>
            <a:ext cx="1510072" cy="1510072"/>
          </a:xfrm>
          <a:custGeom>
            <a:avLst/>
            <a:gdLst/>
            <a:ahLst/>
            <a:cxnLst/>
            <a:rect r="r" b="b" t="t" l="l"/>
            <a:pathLst>
              <a:path h="1510072" w="1510072">
                <a:moveTo>
                  <a:pt x="1510072" y="0"/>
                </a:moveTo>
                <a:lnTo>
                  <a:pt x="0" y="0"/>
                </a:lnTo>
                <a:lnTo>
                  <a:pt x="0" y="1510071"/>
                </a:lnTo>
                <a:lnTo>
                  <a:pt x="1510072" y="1510071"/>
                </a:lnTo>
                <a:lnTo>
                  <a:pt x="151007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2111968" y="2596993"/>
            <a:ext cx="14443371" cy="20779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19"/>
              </a:lnSpc>
            </a:pPr>
            <a:r>
              <a:rPr lang="en-US" sz="8703" spc="-348">
                <a:solidFill>
                  <a:srgbClr val="FFDE59"/>
                </a:solidFill>
                <a:latin typeface="TT Lakes Neue Expanded"/>
                <a:ea typeface="TT Lakes Neue Expanded"/>
                <a:cs typeface="TT Lakes Neue Expanded"/>
                <a:sym typeface="TT Lakes Neue Expanded"/>
              </a:rPr>
              <a:t>DISTRIBUTED WEB CRAWLING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1028700" y="611864"/>
            <a:ext cx="2704510" cy="416836"/>
            <a:chOff x="0" y="0"/>
            <a:chExt cx="712299" cy="109784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712299" cy="109784"/>
            </a:xfrm>
            <a:custGeom>
              <a:avLst/>
              <a:gdLst/>
              <a:ahLst/>
              <a:cxnLst/>
              <a:rect r="r" b="b" t="t" l="l"/>
              <a:pathLst>
                <a:path h="109784" w="712299">
                  <a:moveTo>
                    <a:pt x="54892" y="0"/>
                  </a:moveTo>
                  <a:lnTo>
                    <a:pt x="657407" y="0"/>
                  </a:lnTo>
                  <a:cubicBezTo>
                    <a:pt x="671965" y="0"/>
                    <a:pt x="685927" y="5783"/>
                    <a:pt x="696221" y="16077"/>
                  </a:cubicBezTo>
                  <a:cubicBezTo>
                    <a:pt x="706516" y="26372"/>
                    <a:pt x="712299" y="40334"/>
                    <a:pt x="712299" y="54892"/>
                  </a:cubicBezTo>
                  <a:lnTo>
                    <a:pt x="712299" y="54892"/>
                  </a:lnTo>
                  <a:cubicBezTo>
                    <a:pt x="712299" y="85208"/>
                    <a:pt x="687723" y="109784"/>
                    <a:pt x="657407" y="109784"/>
                  </a:cubicBezTo>
                  <a:lnTo>
                    <a:pt x="54892" y="109784"/>
                  </a:lnTo>
                  <a:cubicBezTo>
                    <a:pt x="40334" y="109784"/>
                    <a:pt x="26372" y="104001"/>
                    <a:pt x="16077" y="93706"/>
                  </a:cubicBezTo>
                  <a:cubicBezTo>
                    <a:pt x="5783" y="83412"/>
                    <a:pt x="0" y="69450"/>
                    <a:pt x="0" y="54892"/>
                  </a:cubicBezTo>
                  <a:lnTo>
                    <a:pt x="0" y="54892"/>
                  </a:lnTo>
                  <a:cubicBezTo>
                    <a:pt x="0" y="40334"/>
                    <a:pt x="5783" y="26372"/>
                    <a:pt x="16077" y="16077"/>
                  </a:cubicBezTo>
                  <a:cubicBezTo>
                    <a:pt x="26372" y="5783"/>
                    <a:pt x="40334" y="0"/>
                    <a:pt x="54892" y="0"/>
                  </a:cubicBezTo>
                  <a:close/>
                </a:path>
              </a:pathLst>
            </a:custGeom>
            <a:solidFill>
              <a:srgbClr val="191919"/>
            </a:solidFill>
            <a:ln w="9525" cap="rnd">
              <a:solidFill>
                <a:srgbClr val="5B5B5B"/>
              </a:solidFill>
              <a:prstDash val="solid"/>
              <a:round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712299" cy="1478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23" id="23"/>
          <p:cNvSpPr/>
          <p:nvPr/>
        </p:nvSpPr>
        <p:spPr>
          <a:xfrm flipH="false" flipV="false" rot="0">
            <a:off x="3333495" y="720860"/>
            <a:ext cx="181129" cy="198844"/>
          </a:xfrm>
          <a:custGeom>
            <a:avLst/>
            <a:gdLst/>
            <a:ahLst/>
            <a:cxnLst/>
            <a:rect r="r" b="b" t="t" l="l"/>
            <a:pathLst>
              <a:path h="198844" w="181129">
                <a:moveTo>
                  <a:pt x="0" y="0"/>
                </a:moveTo>
                <a:lnTo>
                  <a:pt x="181129" y="0"/>
                </a:lnTo>
                <a:lnTo>
                  <a:pt x="181129" y="198844"/>
                </a:lnTo>
                <a:lnTo>
                  <a:pt x="0" y="19884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4" id="24"/>
          <p:cNvGrpSpPr/>
          <p:nvPr/>
        </p:nvGrpSpPr>
        <p:grpSpPr>
          <a:xfrm rot="0">
            <a:off x="15558984" y="611864"/>
            <a:ext cx="1179483" cy="416836"/>
            <a:chOff x="0" y="0"/>
            <a:chExt cx="310646" cy="109784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310646" cy="109784"/>
            </a:xfrm>
            <a:custGeom>
              <a:avLst/>
              <a:gdLst/>
              <a:ahLst/>
              <a:cxnLst/>
              <a:rect r="r" b="b" t="t" l="l"/>
              <a:pathLst>
                <a:path h="109784" w="310646">
                  <a:moveTo>
                    <a:pt x="54892" y="0"/>
                  </a:moveTo>
                  <a:lnTo>
                    <a:pt x="255754" y="0"/>
                  </a:lnTo>
                  <a:cubicBezTo>
                    <a:pt x="286070" y="0"/>
                    <a:pt x="310646" y="24576"/>
                    <a:pt x="310646" y="54892"/>
                  </a:cubicBezTo>
                  <a:lnTo>
                    <a:pt x="310646" y="54892"/>
                  </a:lnTo>
                  <a:cubicBezTo>
                    <a:pt x="310646" y="69450"/>
                    <a:pt x="304862" y="83412"/>
                    <a:pt x="294568" y="93706"/>
                  </a:cubicBezTo>
                  <a:cubicBezTo>
                    <a:pt x="284274" y="104001"/>
                    <a:pt x="270312" y="109784"/>
                    <a:pt x="255754" y="109784"/>
                  </a:cubicBezTo>
                  <a:lnTo>
                    <a:pt x="54892" y="109784"/>
                  </a:lnTo>
                  <a:cubicBezTo>
                    <a:pt x="40334" y="109784"/>
                    <a:pt x="26372" y="104001"/>
                    <a:pt x="16077" y="93706"/>
                  </a:cubicBezTo>
                  <a:cubicBezTo>
                    <a:pt x="5783" y="83412"/>
                    <a:pt x="0" y="69450"/>
                    <a:pt x="0" y="54892"/>
                  </a:cubicBezTo>
                  <a:lnTo>
                    <a:pt x="0" y="54892"/>
                  </a:lnTo>
                  <a:cubicBezTo>
                    <a:pt x="0" y="40334"/>
                    <a:pt x="5783" y="26372"/>
                    <a:pt x="16077" y="16077"/>
                  </a:cubicBezTo>
                  <a:cubicBezTo>
                    <a:pt x="26372" y="5783"/>
                    <a:pt x="40334" y="0"/>
                    <a:pt x="54892" y="0"/>
                  </a:cubicBezTo>
                  <a:close/>
                </a:path>
              </a:pathLst>
            </a:custGeom>
            <a:solidFill>
              <a:srgbClr val="191919"/>
            </a:solidFill>
            <a:ln w="9525" cap="rnd">
              <a:solidFill>
                <a:srgbClr val="5B5B5B"/>
              </a:solidFill>
              <a:prstDash val="solid"/>
              <a:round/>
            </a:ln>
          </p:spPr>
        </p:sp>
        <p:sp>
          <p:nvSpPr>
            <p:cNvPr name="TextBox 26" id="26"/>
            <p:cNvSpPr txBox="true"/>
            <p:nvPr/>
          </p:nvSpPr>
          <p:spPr>
            <a:xfrm>
              <a:off x="0" y="-38100"/>
              <a:ext cx="310646" cy="1478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27" id="27"/>
          <p:cNvSpPr/>
          <p:nvPr/>
        </p:nvSpPr>
        <p:spPr>
          <a:xfrm flipH="false" flipV="false" rot="0">
            <a:off x="16843682" y="613082"/>
            <a:ext cx="415618" cy="415618"/>
          </a:xfrm>
          <a:custGeom>
            <a:avLst/>
            <a:gdLst/>
            <a:ahLst/>
            <a:cxnLst/>
            <a:rect r="r" b="b" t="t" l="l"/>
            <a:pathLst>
              <a:path h="415618" w="415618">
                <a:moveTo>
                  <a:pt x="0" y="0"/>
                </a:moveTo>
                <a:lnTo>
                  <a:pt x="415618" y="0"/>
                </a:lnTo>
                <a:lnTo>
                  <a:pt x="415618" y="415618"/>
                </a:lnTo>
                <a:lnTo>
                  <a:pt x="0" y="41561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8" id="28"/>
          <p:cNvSpPr txBox="true"/>
          <p:nvPr/>
        </p:nvSpPr>
        <p:spPr>
          <a:xfrm rot="0">
            <a:off x="15742113" y="685662"/>
            <a:ext cx="813226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FFDE59"/>
                </a:solidFill>
                <a:latin typeface="Open Sauce"/>
                <a:ea typeface="Open Sauce"/>
                <a:cs typeface="Open Sauce"/>
                <a:sym typeface="Open Sauce"/>
              </a:rPr>
              <a:t>Contact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4767400" y="679039"/>
            <a:ext cx="960485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5B5B5B"/>
                </a:solidFill>
                <a:latin typeface="Open Sauce"/>
                <a:ea typeface="Open Sauce"/>
                <a:cs typeface="Open Sauce"/>
                <a:sym typeface="Open Sauce"/>
              </a:rPr>
              <a:t>Introduction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9107416" y="679039"/>
            <a:ext cx="1375748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5B5B5B"/>
                </a:solidFill>
                <a:latin typeface="Open Sauce"/>
                <a:ea typeface="Open Sauce"/>
                <a:cs typeface="Open Sauce"/>
                <a:sym typeface="Open Sauce"/>
              </a:rPr>
              <a:t>Fault tolerance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6185362" y="692285"/>
            <a:ext cx="1385526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5B5B5B"/>
                </a:solidFill>
                <a:latin typeface="Open Sauce"/>
                <a:ea typeface="Open Sauce"/>
                <a:cs typeface="Open Sauce"/>
                <a:sym typeface="Open Sauce"/>
              </a:rPr>
              <a:t>Architecture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8028088" y="692285"/>
            <a:ext cx="622129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5B5B5B"/>
                </a:solidFill>
                <a:latin typeface="Open Sauce"/>
                <a:ea typeface="Open Sauce"/>
                <a:cs typeface="Open Sauce"/>
                <a:sym typeface="Open Sauce"/>
              </a:rPr>
              <a:t>Demo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0940365" y="692285"/>
            <a:ext cx="1066672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5B5B5B"/>
                </a:solidFill>
                <a:latin typeface="Open Sauce"/>
                <a:ea typeface="Open Sauce"/>
                <a:cs typeface="Open Sauce"/>
                <a:sym typeface="Open Sauce"/>
              </a:rPr>
              <a:t>Beneficiaries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2464236" y="692285"/>
            <a:ext cx="928073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5B5B5B"/>
                </a:solidFill>
                <a:latin typeface="Open Sauce"/>
                <a:ea typeface="Open Sauce"/>
                <a:cs typeface="Open Sauce"/>
                <a:sym typeface="Open Sauce"/>
              </a:rPr>
              <a:t>Conclusion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91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59978" y="9910984"/>
            <a:ext cx="262557" cy="203839"/>
          </a:xfrm>
          <a:custGeom>
            <a:avLst/>
            <a:gdLst/>
            <a:ahLst/>
            <a:cxnLst/>
            <a:rect r="r" b="b" t="t" l="l"/>
            <a:pathLst>
              <a:path h="203839" w="262557">
                <a:moveTo>
                  <a:pt x="0" y="0"/>
                </a:moveTo>
                <a:lnTo>
                  <a:pt x="262557" y="0"/>
                </a:lnTo>
                <a:lnTo>
                  <a:pt x="262557" y="203840"/>
                </a:lnTo>
                <a:lnTo>
                  <a:pt x="0" y="2038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0">
            <a:off x="1009650" y="1152537"/>
            <a:ext cx="262557" cy="203839"/>
          </a:xfrm>
          <a:custGeom>
            <a:avLst/>
            <a:gdLst/>
            <a:ahLst/>
            <a:cxnLst/>
            <a:rect r="r" b="b" t="t" l="l"/>
            <a:pathLst>
              <a:path h="203839" w="262557">
                <a:moveTo>
                  <a:pt x="0" y="203840"/>
                </a:moveTo>
                <a:lnTo>
                  <a:pt x="262557" y="203840"/>
                </a:lnTo>
                <a:lnTo>
                  <a:pt x="262557" y="0"/>
                </a:lnTo>
                <a:lnTo>
                  <a:pt x="0" y="0"/>
                </a:lnTo>
                <a:lnTo>
                  <a:pt x="0" y="20384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true" rot="0">
            <a:off x="17259300" y="1152537"/>
            <a:ext cx="262557" cy="203839"/>
          </a:xfrm>
          <a:custGeom>
            <a:avLst/>
            <a:gdLst/>
            <a:ahLst/>
            <a:cxnLst/>
            <a:rect r="r" b="b" t="t" l="l"/>
            <a:pathLst>
              <a:path h="203839" w="262557">
                <a:moveTo>
                  <a:pt x="262557" y="203840"/>
                </a:moveTo>
                <a:lnTo>
                  <a:pt x="0" y="203840"/>
                </a:lnTo>
                <a:lnTo>
                  <a:pt x="0" y="0"/>
                </a:lnTo>
                <a:lnTo>
                  <a:pt x="262557" y="0"/>
                </a:lnTo>
                <a:lnTo>
                  <a:pt x="262557" y="20384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16432096" y="4422399"/>
            <a:ext cx="4250283" cy="4250283"/>
          </a:xfrm>
          <a:custGeom>
            <a:avLst/>
            <a:gdLst/>
            <a:ahLst/>
            <a:cxnLst/>
            <a:rect r="r" b="b" t="t" l="l"/>
            <a:pathLst>
              <a:path h="4250283" w="4250283">
                <a:moveTo>
                  <a:pt x="4250283" y="0"/>
                </a:moveTo>
                <a:lnTo>
                  <a:pt x="0" y="0"/>
                </a:lnTo>
                <a:lnTo>
                  <a:pt x="0" y="4250283"/>
                </a:lnTo>
                <a:lnTo>
                  <a:pt x="4250283" y="4250283"/>
                </a:lnTo>
                <a:lnTo>
                  <a:pt x="4250283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0">
            <a:off x="17390578" y="9910984"/>
            <a:ext cx="262557" cy="203839"/>
          </a:xfrm>
          <a:custGeom>
            <a:avLst/>
            <a:gdLst/>
            <a:ahLst/>
            <a:cxnLst/>
            <a:rect r="r" b="b" t="t" l="l"/>
            <a:pathLst>
              <a:path h="203839" w="262557">
                <a:moveTo>
                  <a:pt x="262557" y="0"/>
                </a:moveTo>
                <a:lnTo>
                  <a:pt x="0" y="0"/>
                </a:lnTo>
                <a:lnTo>
                  <a:pt x="0" y="203840"/>
                </a:lnTo>
                <a:lnTo>
                  <a:pt x="262557" y="203840"/>
                </a:lnTo>
                <a:lnTo>
                  <a:pt x="26255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914257" y="4422399"/>
            <a:ext cx="6633350" cy="4054689"/>
            <a:chOff x="0" y="0"/>
            <a:chExt cx="1738714" cy="106280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738714" cy="1062803"/>
            </a:xfrm>
            <a:custGeom>
              <a:avLst/>
              <a:gdLst/>
              <a:ahLst/>
              <a:cxnLst/>
              <a:rect r="r" b="b" t="t" l="l"/>
              <a:pathLst>
                <a:path h="1062803" w="1738714">
                  <a:moveTo>
                    <a:pt x="29178" y="0"/>
                  </a:moveTo>
                  <a:lnTo>
                    <a:pt x="1709536" y="0"/>
                  </a:lnTo>
                  <a:cubicBezTo>
                    <a:pt x="1717275" y="0"/>
                    <a:pt x="1724696" y="3074"/>
                    <a:pt x="1730168" y="8546"/>
                  </a:cubicBezTo>
                  <a:cubicBezTo>
                    <a:pt x="1735640" y="14018"/>
                    <a:pt x="1738714" y="21440"/>
                    <a:pt x="1738714" y="29178"/>
                  </a:cubicBezTo>
                  <a:lnTo>
                    <a:pt x="1738714" y="1033625"/>
                  </a:lnTo>
                  <a:cubicBezTo>
                    <a:pt x="1738714" y="1041364"/>
                    <a:pt x="1735640" y="1048785"/>
                    <a:pt x="1730168" y="1054257"/>
                  </a:cubicBezTo>
                  <a:cubicBezTo>
                    <a:pt x="1724696" y="1059729"/>
                    <a:pt x="1717275" y="1062803"/>
                    <a:pt x="1709536" y="1062803"/>
                  </a:cubicBezTo>
                  <a:lnTo>
                    <a:pt x="29178" y="1062803"/>
                  </a:lnTo>
                  <a:cubicBezTo>
                    <a:pt x="21440" y="1062803"/>
                    <a:pt x="14018" y="1059729"/>
                    <a:pt x="8546" y="1054257"/>
                  </a:cubicBezTo>
                  <a:cubicBezTo>
                    <a:pt x="3074" y="1048785"/>
                    <a:pt x="0" y="1041364"/>
                    <a:pt x="0" y="1033625"/>
                  </a:cubicBezTo>
                  <a:lnTo>
                    <a:pt x="0" y="29178"/>
                  </a:lnTo>
                  <a:cubicBezTo>
                    <a:pt x="0" y="21440"/>
                    <a:pt x="3074" y="14018"/>
                    <a:pt x="8546" y="8546"/>
                  </a:cubicBezTo>
                  <a:cubicBezTo>
                    <a:pt x="14018" y="3074"/>
                    <a:pt x="21440" y="0"/>
                    <a:pt x="29178" y="0"/>
                  </a:cubicBezTo>
                  <a:close/>
                </a:path>
              </a:pathLst>
            </a:custGeom>
            <a:solidFill>
              <a:srgbClr val="191919"/>
            </a:solidFill>
            <a:ln w="9525" cap="rnd">
              <a:solidFill>
                <a:srgbClr val="5B5B5B"/>
              </a:solidFill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1738714" cy="1100903"/>
            </a:xfrm>
            <a:prstGeom prst="rect">
              <a:avLst/>
            </a:prstGeom>
          </p:spPr>
          <p:txBody>
            <a:bodyPr anchor="ctr" rtlCol="false" tIns="51044" lIns="51044" bIns="51044" rIns="51044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896003" y="5592665"/>
            <a:ext cx="73016" cy="1714158"/>
            <a:chOff x="0" y="0"/>
            <a:chExt cx="19139" cy="44931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9139" cy="449310"/>
            </a:xfrm>
            <a:custGeom>
              <a:avLst/>
              <a:gdLst/>
              <a:ahLst/>
              <a:cxnLst/>
              <a:rect r="r" b="b" t="t" l="l"/>
              <a:pathLst>
                <a:path h="449310" w="19139">
                  <a:moveTo>
                    <a:pt x="9569" y="0"/>
                  </a:moveTo>
                  <a:lnTo>
                    <a:pt x="9569" y="0"/>
                  </a:lnTo>
                  <a:cubicBezTo>
                    <a:pt x="14854" y="0"/>
                    <a:pt x="19139" y="4284"/>
                    <a:pt x="19139" y="9569"/>
                  </a:cubicBezTo>
                  <a:lnTo>
                    <a:pt x="19139" y="439741"/>
                  </a:lnTo>
                  <a:cubicBezTo>
                    <a:pt x="19139" y="442279"/>
                    <a:pt x="18130" y="444713"/>
                    <a:pt x="16336" y="446507"/>
                  </a:cubicBezTo>
                  <a:cubicBezTo>
                    <a:pt x="14541" y="448302"/>
                    <a:pt x="12107" y="449310"/>
                    <a:pt x="9569" y="449310"/>
                  </a:cubicBezTo>
                  <a:lnTo>
                    <a:pt x="9569" y="449310"/>
                  </a:lnTo>
                  <a:cubicBezTo>
                    <a:pt x="7031" y="449310"/>
                    <a:pt x="4597" y="448302"/>
                    <a:pt x="2803" y="446507"/>
                  </a:cubicBezTo>
                  <a:cubicBezTo>
                    <a:pt x="1008" y="444713"/>
                    <a:pt x="0" y="442279"/>
                    <a:pt x="0" y="439741"/>
                  </a:cubicBezTo>
                  <a:lnTo>
                    <a:pt x="0" y="9569"/>
                  </a:lnTo>
                  <a:cubicBezTo>
                    <a:pt x="0" y="7031"/>
                    <a:pt x="1008" y="4597"/>
                    <a:pt x="2803" y="2803"/>
                  </a:cubicBezTo>
                  <a:cubicBezTo>
                    <a:pt x="4597" y="1008"/>
                    <a:pt x="7031" y="0"/>
                    <a:pt x="9569" y="0"/>
                  </a:cubicBez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28575"/>
              <a:ext cx="19139" cy="477885"/>
            </a:xfrm>
            <a:prstGeom prst="rect">
              <a:avLst/>
            </a:prstGeom>
          </p:spPr>
          <p:txBody>
            <a:bodyPr anchor="ctr" rtlCol="false" tIns="51044" lIns="51044" bIns="51044" rIns="51044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7492845" y="5592665"/>
            <a:ext cx="73016" cy="1714158"/>
            <a:chOff x="0" y="0"/>
            <a:chExt cx="19139" cy="44931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9139" cy="449310"/>
            </a:xfrm>
            <a:custGeom>
              <a:avLst/>
              <a:gdLst/>
              <a:ahLst/>
              <a:cxnLst/>
              <a:rect r="r" b="b" t="t" l="l"/>
              <a:pathLst>
                <a:path h="449310" w="19139">
                  <a:moveTo>
                    <a:pt x="9569" y="0"/>
                  </a:moveTo>
                  <a:lnTo>
                    <a:pt x="9569" y="0"/>
                  </a:lnTo>
                  <a:cubicBezTo>
                    <a:pt x="14854" y="0"/>
                    <a:pt x="19139" y="4284"/>
                    <a:pt x="19139" y="9569"/>
                  </a:cubicBezTo>
                  <a:lnTo>
                    <a:pt x="19139" y="439741"/>
                  </a:lnTo>
                  <a:cubicBezTo>
                    <a:pt x="19139" y="442279"/>
                    <a:pt x="18130" y="444713"/>
                    <a:pt x="16336" y="446507"/>
                  </a:cubicBezTo>
                  <a:cubicBezTo>
                    <a:pt x="14541" y="448302"/>
                    <a:pt x="12107" y="449310"/>
                    <a:pt x="9569" y="449310"/>
                  </a:cubicBezTo>
                  <a:lnTo>
                    <a:pt x="9569" y="449310"/>
                  </a:lnTo>
                  <a:cubicBezTo>
                    <a:pt x="7031" y="449310"/>
                    <a:pt x="4597" y="448302"/>
                    <a:pt x="2803" y="446507"/>
                  </a:cubicBezTo>
                  <a:cubicBezTo>
                    <a:pt x="1008" y="444713"/>
                    <a:pt x="0" y="442279"/>
                    <a:pt x="0" y="439741"/>
                  </a:cubicBezTo>
                  <a:lnTo>
                    <a:pt x="0" y="9569"/>
                  </a:lnTo>
                  <a:cubicBezTo>
                    <a:pt x="0" y="7031"/>
                    <a:pt x="1008" y="4597"/>
                    <a:pt x="2803" y="2803"/>
                  </a:cubicBezTo>
                  <a:cubicBezTo>
                    <a:pt x="4597" y="1008"/>
                    <a:pt x="7031" y="0"/>
                    <a:pt x="9569" y="0"/>
                  </a:cubicBez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28575"/>
              <a:ext cx="19139" cy="477885"/>
            </a:xfrm>
            <a:prstGeom prst="rect">
              <a:avLst/>
            </a:prstGeom>
          </p:spPr>
          <p:txBody>
            <a:bodyPr anchor="ctr" rtlCol="false" tIns="51044" lIns="51044" bIns="51044" rIns="51044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1446408" y="4802847"/>
            <a:ext cx="3801235" cy="4207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84"/>
              </a:lnSpc>
              <a:spcBef>
                <a:spcPct val="0"/>
              </a:spcBef>
            </a:pPr>
            <a:r>
              <a:rPr lang="en-US" b="true" sz="2560" spc="-102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1 D</a:t>
            </a:r>
            <a:r>
              <a:rPr lang="en-US" b="true" sz="2560" spc="-102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at</a:t>
            </a:r>
            <a:r>
              <a:rPr lang="en-US" b="true" sz="2560" spc="-102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a</a:t>
            </a:r>
            <a:r>
              <a:rPr lang="en-US" b="true" sz="2560" spc="-102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Ext</a:t>
            </a:r>
            <a:r>
              <a:rPr lang="en-US" b="true" sz="2560" spc="-102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raction</a:t>
            </a:r>
            <a:r>
              <a:rPr lang="en-US" sz="2560" spc="-102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: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446408" y="5188468"/>
            <a:ext cx="3668554" cy="2846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34"/>
              </a:lnSpc>
            </a:pPr>
          </a:p>
          <a:p>
            <a:pPr algn="l">
              <a:lnSpc>
                <a:spcPts val="3234"/>
              </a:lnSpc>
            </a:pPr>
            <a:r>
              <a:rPr lang="en-US" sz="206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-</a:t>
            </a:r>
            <a:r>
              <a:rPr lang="en-US" sz="206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Page metad</a:t>
            </a:r>
            <a:r>
              <a:rPr lang="en-US" sz="206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a</a:t>
            </a:r>
            <a:r>
              <a:rPr lang="en-US" sz="206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t</a:t>
            </a:r>
            <a:r>
              <a:rPr lang="en-US" sz="206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a</a:t>
            </a:r>
          </a:p>
          <a:p>
            <a:pPr algn="l">
              <a:lnSpc>
                <a:spcPts val="3234"/>
              </a:lnSpc>
            </a:pPr>
            <a:r>
              <a:rPr lang="en-US" sz="206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(title, description, keywords)</a:t>
            </a:r>
          </a:p>
          <a:p>
            <a:pPr algn="l">
              <a:lnSpc>
                <a:spcPts val="3234"/>
              </a:lnSpc>
            </a:pPr>
            <a:r>
              <a:rPr lang="en-US" sz="206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- Raw HTML</a:t>
            </a:r>
          </a:p>
          <a:p>
            <a:pPr algn="l">
              <a:lnSpc>
                <a:spcPts val="3234"/>
              </a:lnSpc>
            </a:pPr>
            <a:r>
              <a:rPr lang="en-US" sz="206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- Links for further c</a:t>
            </a:r>
            <a:r>
              <a:rPr lang="en-US" sz="206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rawling</a:t>
            </a:r>
          </a:p>
          <a:p>
            <a:pPr algn="l">
              <a:lnSpc>
                <a:spcPts val="3234"/>
              </a:lnSpc>
            </a:pPr>
            <a:r>
              <a:rPr lang="en-US" sz="206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- Language and content</a:t>
            </a:r>
            <a:r>
              <a:rPr lang="en-US" sz="206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type</a:t>
            </a:r>
          </a:p>
          <a:p>
            <a:pPr algn="l">
              <a:lnSpc>
                <a:spcPts val="3234"/>
              </a:lnSpc>
            </a:pPr>
          </a:p>
        </p:txBody>
      </p:sp>
      <p:sp>
        <p:nvSpPr>
          <p:cNvPr name="Freeform 18" id="18"/>
          <p:cNvSpPr/>
          <p:nvPr/>
        </p:nvSpPr>
        <p:spPr>
          <a:xfrm flipH="false" flipV="false" rot="-10800000">
            <a:off x="14934657" y="3516847"/>
            <a:ext cx="4233668" cy="4233668"/>
          </a:xfrm>
          <a:custGeom>
            <a:avLst/>
            <a:gdLst/>
            <a:ahLst/>
            <a:cxnLst/>
            <a:rect r="r" b="b" t="t" l="l"/>
            <a:pathLst>
              <a:path h="4233668" w="4233668">
                <a:moveTo>
                  <a:pt x="0" y="0"/>
                </a:moveTo>
                <a:lnTo>
                  <a:pt x="4233668" y="0"/>
                </a:lnTo>
                <a:lnTo>
                  <a:pt x="4233668" y="4233667"/>
                </a:lnTo>
                <a:lnTo>
                  <a:pt x="0" y="423366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8272147" y="2595214"/>
            <a:ext cx="9312251" cy="5945281"/>
          </a:xfrm>
          <a:custGeom>
            <a:avLst/>
            <a:gdLst/>
            <a:ahLst/>
            <a:cxnLst/>
            <a:rect r="r" b="b" t="t" l="l"/>
            <a:pathLst>
              <a:path h="5945281" w="9312251">
                <a:moveTo>
                  <a:pt x="0" y="0"/>
                </a:moveTo>
                <a:lnTo>
                  <a:pt x="9312252" y="0"/>
                </a:lnTo>
                <a:lnTo>
                  <a:pt x="9312252" y="5945281"/>
                </a:lnTo>
                <a:lnTo>
                  <a:pt x="0" y="594528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1140928" y="1949583"/>
            <a:ext cx="10380864" cy="14531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46"/>
              </a:lnSpc>
            </a:pPr>
            <a:r>
              <a:rPr lang="en-US" sz="6094" spc="-243">
                <a:solidFill>
                  <a:srgbClr val="FFDE59"/>
                </a:solidFill>
                <a:latin typeface="TT Lakes Neue Expanded"/>
                <a:ea typeface="TT Lakes Neue Expanded"/>
                <a:cs typeface="TT Lakes Neue Expanded"/>
                <a:sym typeface="TT Lakes Neue Expanded"/>
              </a:rPr>
              <a:t>CRAWLER</a:t>
            </a:r>
          </a:p>
          <a:p>
            <a:pPr algn="l">
              <a:lnSpc>
                <a:spcPts val="5546"/>
              </a:lnSpc>
            </a:pPr>
            <a:r>
              <a:rPr lang="en-US" sz="6094" spc="-243">
                <a:solidFill>
                  <a:srgbClr val="FFDE59"/>
                </a:solidFill>
                <a:latin typeface="TT Lakes Neue Expanded"/>
                <a:ea typeface="TT Lakes Neue Expanded"/>
                <a:cs typeface="TT Lakes Neue Expanded"/>
                <a:sym typeface="TT Lakes Neue Expanded"/>
              </a:rPr>
              <a:t>NODE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8522599" y="1749558"/>
            <a:ext cx="4850368" cy="3477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84"/>
              </a:lnSpc>
              <a:spcBef>
                <a:spcPct val="0"/>
              </a:spcBef>
            </a:pPr>
            <a:r>
              <a:rPr lang="en-US" sz="2060" spc="-82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3 </a:t>
            </a:r>
            <a:r>
              <a:rPr lang="en-US" b="true" sz="2060" spc="-82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Cr</a:t>
            </a:r>
            <a:r>
              <a:rPr lang="en-US" b="true" sz="2060" spc="-82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a</a:t>
            </a:r>
            <a:r>
              <a:rPr lang="en-US" b="true" sz="2060" spc="-82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wl</a:t>
            </a:r>
            <a:r>
              <a:rPr lang="en-US" b="true" sz="2060" spc="-82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e</a:t>
            </a:r>
            <a:r>
              <a:rPr lang="en-US" b="true" sz="2060" spc="-82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r</a:t>
            </a:r>
            <a:r>
              <a:rPr lang="en-US" b="true" sz="2060" spc="-82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Nod</a:t>
            </a:r>
            <a:r>
              <a:rPr lang="en-US" b="true" sz="2060" spc="-82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e </a:t>
            </a:r>
            <a:r>
              <a:rPr lang="en-US" sz="2060" spc="-82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:</a:t>
            </a:r>
            <a:r>
              <a:rPr lang="en-US" sz="2060" spc="-82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sz="2060" spc="-82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Ma</a:t>
            </a:r>
            <a:r>
              <a:rPr lang="en-US" sz="2060" spc="-82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in </a:t>
            </a:r>
            <a:r>
              <a:rPr lang="en-US" sz="2060" spc="-82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cra</a:t>
            </a:r>
            <a:r>
              <a:rPr lang="en-US" sz="2060" spc="-82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w</a:t>
            </a:r>
            <a:r>
              <a:rPr lang="en-US" sz="2060" spc="-82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l</a:t>
            </a:r>
            <a:r>
              <a:rPr lang="en-US" sz="2060" spc="-82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e</a:t>
            </a:r>
            <a:r>
              <a:rPr lang="en-US" sz="2060" spc="-82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r</a:t>
            </a:r>
            <a:r>
              <a:rPr lang="en-US" sz="2060" spc="-82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sz="2060" spc="-82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nod</a:t>
            </a:r>
            <a:r>
              <a:rPr lang="en-US" sz="2060" spc="-82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e </a:t>
            </a:r>
            <a:r>
              <a:rPr lang="en-US" sz="2060" spc="-82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cl</a:t>
            </a:r>
            <a:r>
              <a:rPr lang="en-US" sz="2060" spc="-82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a</a:t>
            </a:r>
            <a:r>
              <a:rPr lang="en-US" sz="2060" spc="-82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ss</a:t>
            </a:r>
          </a:p>
        </p:txBody>
      </p:sp>
      <p:grpSp>
        <p:nvGrpSpPr>
          <p:cNvPr name="Group 22" id="22"/>
          <p:cNvGrpSpPr/>
          <p:nvPr/>
        </p:nvGrpSpPr>
        <p:grpSpPr>
          <a:xfrm rot="0">
            <a:off x="1028700" y="611864"/>
            <a:ext cx="2704510" cy="416836"/>
            <a:chOff x="0" y="0"/>
            <a:chExt cx="712299" cy="109784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712299" cy="109784"/>
            </a:xfrm>
            <a:custGeom>
              <a:avLst/>
              <a:gdLst/>
              <a:ahLst/>
              <a:cxnLst/>
              <a:rect r="r" b="b" t="t" l="l"/>
              <a:pathLst>
                <a:path h="109784" w="712299">
                  <a:moveTo>
                    <a:pt x="54892" y="0"/>
                  </a:moveTo>
                  <a:lnTo>
                    <a:pt x="657407" y="0"/>
                  </a:lnTo>
                  <a:cubicBezTo>
                    <a:pt x="671965" y="0"/>
                    <a:pt x="685927" y="5783"/>
                    <a:pt x="696221" y="16077"/>
                  </a:cubicBezTo>
                  <a:cubicBezTo>
                    <a:pt x="706516" y="26372"/>
                    <a:pt x="712299" y="40334"/>
                    <a:pt x="712299" y="54892"/>
                  </a:cubicBezTo>
                  <a:lnTo>
                    <a:pt x="712299" y="54892"/>
                  </a:lnTo>
                  <a:cubicBezTo>
                    <a:pt x="712299" y="85208"/>
                    <a:pt x="687723" y="109784"/>
                    <a:pt x="657407" y="109784"/>
                  </a:cubicBezTo>
                  <a:lnTo>
                    <a:pt x="54892" y="109784"/>
                  </a:lnTo>
                  <a:cubicBezTo>
                    <a:pt x="40334" y="109784"/>
                    <a:pt x="26372" y="104001"/>
                    <a:pt x="16077" y="93706"/>
                  </a:cubicBezTo>
                  <a:cubicBezTo>
                    <a:pt x="5783" y="83412"/>
                    <a:pt x="0" y="69450"/>
                    <a:pt x="0" y="54892"/>
                  </a:cubicBezTo>
                  <a:lnTo>
                    <a:pt x="0" y="54892"/>
                  </a:lnTo>
                  <a:cubicBezTo>
                    <a:pt x="0" y="40334"/>
                    <a:pt x="5783" y="26372"/>
                    <a:pt x="16077" y="16077"/>
                  </a:cubicBezTo>
                  <a:cubicBezTo>
                    <a:pt x="26372" y="5783"/>
                    <a:pt x="40334" y="0"/>
                    <a:pt x="54892" y="0"/>
                  </a:cubicBezTo>
                  <a:close/>
                </a:path>
              </a:pathLst>
            </a:custGeom>
            <a:solidFill>
              <a:srgbClr val="191919"/>
            </a:solidFill>
            <a:ln w="9525" cap="rnd">
              <a:solidFill>
                <a:srgbClr val="5B5B5B"/>
              </a:solidFill>
              <a:prstDash val="solid"/>
              <a:round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0" y="-38100"/>
              <a:ext cx="712299" cy="1478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25" id="25"/>
          <p:cNvSpPr/>
          <p:nvPr/>
        </p:nvSpPr>
        <p:spPr>
          <a:xfrm flipH="false" flipV="false" rot="0">
            <a:off x="3333495" y="720860"/>
            <a:ext cx="181129" cy="198844"/>
          </a:xfrm>
          <a:custGeom>
            <a:avLst/>
            <a:gdLst/>
            <a:ahLst/>
            <a:cxnLst/>
            <a:rect r="r" b="b" t="t" l="l"/>
            <a:pathLst>
              <a:path h="198844" w="181129">
                <a:moveTo>
                  <a:pt x="0" y="0"/>
                </a:moveTo>
                <a:lnTo>
                  <a:pt x="181129" y="0"/>
                </a:lnTo>
                <a:lnTo>
                  <a:pt x="181129" y="198844"/>
                </a:lnTo>
                <a:lnTo>
                  <a:pt x="0" y="19884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6" id="26"/>
          <p:cNvGrpSpPr/>
          <p:nvPr/>
        </p:nvGrpSpPr>
        <p:grpSpPr>
          <a:xfrm rot="0">
            <a:off x="15558984" y="611864"/>
            <a:ext cx="1179483" cy="416836"/>
            <a:chOff x="0" y="0"/>
            <a:chExt cx="310646" cy="109784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310646" cy="109784"/>
            </a:xfrm>
            <a:custGeom>
              <a:avLst/>
              <a:gdLst/>
              <a:ahLst/>
              <a:cxnLst/>
              <a:rect r="r" b="b" t="t" l="l"/>
              <a:pathLst>
                <a:path h="109784" w="310646">
                  <a:moveTo>
                    <a:pt x="54892" y="0"/>
                  </a:moveTo>
                  <a:lnTo>
                    <a:pt x="255754" y="0"/>
                  </a:lnTo>
                  <a:cubicBezTo>
                    <a:pt x="286070" y="0"/>
                    <a:pt x="310646" y="24576"/>
                    <a:pt x="310646" y="54892"/>
                  </a:cubicBezTo>
                  <a:lnTo>
                    <a:pt x="310646" y="54892"/>
                  </a:lnTo>
                  <a:cubicBezTo>
                    <a:pt x="310646" y="69450"/>
                    <a:pt x="304862" y="83412"/>
                    <a:pt x="294568" y="93706"/>
                  </a:cubicBezTo>
                  <a:cubicBezTo>
                    <a:pt x="284274" y="104001"/>
                    <a:pt x="270312" y="109784"/>
                    <a:pt x="255754" y="109784"/>
                  </a:cubicBezTo>
                  <a:lnTo>
                    <a:pt x="54892" y="109784"/>
                  </a:lnTo>
                  <a:cubicBezTo>
                    <a:pt x="40334" y="109784"/>
                    <a:pt x="26372" y="104001"/>
                    <a:pt x="16077" y="93706"/>
                  </a:cubicBezTo>
                  <a:cubicBezTo>
                    <a:pt x="5783" y="83412"/>
                    <a:pt x="0" y="69450"/>
                    <a:pt x="0" y="54892"/>
                  </a:cubicBezTo>
                  <a:lnTo>
                    <a:pt x="0" y="54892"/>
                  </a:lnTo>
                  <a:cubicBezTo>
                    <a:pt x="0" y="40334"/>
                    <a:pt x="5783" y="26372"/>
                    <a:pt x="16077" y="16077"/>
                  </a:cubicBezTo>
                  <a:cubicBezTo>
                    <a:pt x="26372" y="5783"/>
                    <a:pt x="40334" y="0"/>
                    <a:pt x="54892" y="0"/>
                  </a:cubicBezTo>
                  <a:close/>
                </a:path>
              </a:pathLst>
            </a:custGeom>
            <a:solidFill>
              <a:srgbClr val="191919"/>
            </a:solidFill>
            <a:ln w="9525" cap="rnd">
              <a:solidFill>
                <a:srgbClr val="5B5B5B"/>
              </a:solidFill>
              <a:prstDash val="solid"/>
              <a:round/>
            </a:ln>
          </p:spPr>
        </p:sp>
        <p:sp>
          <p:nvSpPr>
            <p:cNvPr name="TextBox 28" id="28"/>
            <p:cNvSpPr txBox="true"/>
            <p:nvPr/>
          </p:nvSpPr>
          <p:spPr>
            <a:xfrm>
              <a:off x="0" y="-38100"/>
              <a:ext cx="310646" cy="1478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29" id="29"/>
          <p:cNvSpPr/>
          <p:nvPr/>
        </p:nvSpPr>
        <p:spPr>
          <a:xfrm flipH="false" flipV="false" rot="0">
            <a:off x="16843682" y="613082"/>
            <a:ext cx="415618" cy="415618"/>
          </a:xfrm>
          <a:custGeom>
            <a:avLst/>
            <a:gdLst/>
            <a:ahLst/>
            <a:cxnLst/>
            <a:rect r="r" b="b" t="t" l="l"/>
            <a:pathLst>
              <a:path h="415618" w="415618">
                <a:moveTo>
                  <a:pt x="0" y="0"/>
                </a:moveTo>
                <a:lnTo>
                  <a:pt x="415618" y="0"/>
                </a:lnTo>
                <a:lnTo>
                  <a:pt x="415618" y="415618"/>
                </a:lnTo>
                <a:lnTo>
                  <a:pt x="0" y="41561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0" id="30"/>
          <p:cNvSpPr txBox="true"/>
          <p:nvPr/>
        </p:nvSpPr>
        <p:spPr>
          <a:xfrm rot="0">
            <a:off x="15742113" y="685662"/>
            <a:ext cx="813226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FFDE59"/>
                </a:solidFill>
                <a:latin typeface="Open Sauce"/>
                <a:ea typeface="Open Sauce"/>
                <a:cs typeface="Open Sauce"/>
                <a:sym typeface="Open Sauce"/>
              </a:rPr>
              <a:t>Contact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4767400" y="679039"/>
            <a:ext cx="960485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5B5B5B"/>
                </a:solidFill>
                <a:latin typeface="Open Sauce"/>
                <a:ea typeface="Open Sauce"/>
                <a:cs typeface="Open Sauce"/>
                <a:sym typeface="Open Sauce"/>
              </a:rPr>
              <a:t>Introduction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9107416" y="679039"/>
            <a:ext cx="1375748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5B5B5B"/>
                </a:solidFill>
                <a:latin typeface="Open Sauce"/>
                <a:ea typeface="Open Sauce"/>
                <a:cs typeface="Open Sauce"/>
                <a:sym typeface="Open Sauce"/>
              </a:rPr>
              <a:t>Fault tolerance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6185362" y="692285"/>
            <a:ext cx="1385526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FFDE59"/>
                </a:solidFill>
                <a:latin typeface="Open Sauce"/>
                <a:ea typeface="Open Sauce"/>
                <a:cs typeface="Open Sauce"/>
                <a:sym typeface="Open Sauce"/>
              </a:rPr>
              <a:t>Architecture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8028088" y="692285"/>
            <a:ext cx="622129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5E5E5E"/>
                </a:solidFill>
                <a:latin typeface="Open Sauce"/>
                <a:ea typeface="Open Sauce"/>
                <a:cs typeface="Open Sauce"/>
                <a:sym typeface="Open Sauce"/>
              </a:rPr>
              <a:t>Demo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0940365" y="692285"/>
            <a:ext cx="1066672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5B5B5B"/>
                </a:solidFill>
                <a:latin typeface="Open Sauce"/>
                <a:ea typeface="Open Sauce"/>
                <a:cs typeface="Open Sauce"/>
                <a:sym typeface="Open Sauce"/>
              </a:rPr>
              <a:t>Beneficiaries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2464236" y="692285"/>
            <a:ext cx="928073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5B5B5B"/>
                </a:solidFill>
                <a:latin typeface="Open Sauce"/>
                <a:ea typeface="Open Sauce"/>
                <a:cs typeface="Open Sauce"/>
                <a:sym typeface="Open Sauce"/>
              </a:rPr>
              <a:t>Conclusion</a:t>
            </a:r>
          </a:p>
        </p:txBody>
      </p:sp>
    </p:spTree>
  </p:cSld>
  <p:clrMapOvr>
    <a:masterClrMapping/>
  </p:clrMapOvr>
  <p:transition spd="fast">
    <p:fade/>
  </p:transition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91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59978" y="9910984"/>
            <a:ext cx="262557" cy="203839"/>
          </a:xfrm>
          <a:custGeom>
            <a:avLst/>
            <a:gdLst/>
            <a:ahLst/>
            <a:cxnLst/>
            <a:rect r="r" b="b" t="t" l="l"/>
            <a:pathLst>
              <a:path h="203839" w="262557">
                <a:moveTo>
                  <a:pt x="0" y="0"/>
                </a:moveTo>
                <a:lnTo>
                  <a:pt x="262557" y="0"/>
                </a:lnTo>
                <a:lnTo>
                  <a:pt x="262557" y="203840"/>
                </a:lnTo>
                <a:lnTo>
                  <a:pt x="0" y="2038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0">
            <a:off x="1009650" y="1152537"/>
            <a:ext cx="262557" cy="203839"/>
          </a:xfrm>
          <a:custGeom>
            <a:avLst/>
            <a:gdLst/>
            <a:ahLst/>
            <a:cxnLst/>
            <a:rect r="r" b="b" t="t" l="l"/>
            <a:pathLst>
              <a:path h="203839" w="262557">
                <a:moveTo>
                  <a:pt x="0" y="203840"/>
                </a:moveTo>
                <a:lnTo>
                  <a:pt x="262557" y="203840"/>
                </a:lnTo>
                <a:lnTo>
                  <a:pt x="262557" y="0"/>
                </a:lnTo>
                <a:lnTo>
                  <a:pt x="0" y="0"/>
                </a:lnTo>
                <a:lnTo>
                  <a:pt x="0" y="20384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true" rot="0">
            <a:off x="17259300" y="1152537"/>
            <a:ext cx="262557" cy="203839"/>
          </a:xfrm>
          <a:custGeom>
            <a:avLst/>
            <a:gdLst/>
            <a:ahLst/>
            <a:cxnLst/>
            <a:rect r="r" b="b" t="t" l="l"/>
            <a:pathLst>
              <a:path h="203839" w="262557">
                <a:moveTo>
                  <a:pt x="262557" y="203840"/>
                </a:moveTo>
                <a:lnTo>
                  <a:pt x="0" y="203840"/>
                </a:lnTo>
                <a:lnTo>
                  <a:pt x="0" y="0"/>
                </a:lnTo>
                <a:lnTo>
                  <a:pt x="262557" y="0"/>
                </a:lnTo>
                <a:lnTo>
                  <a:pt x="262557" y="20384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16432096" y="4422399"/>
            <a:ext cx="4250283" cy="4250283"/>
          </a:xfrm>
          <a:custGeom>
            <a:avLst/>
            <a:gdLst/>
            <a:ahLst/>
            <a:cxnLst/>
            <a:rect r="r" b="b" t="t" l="l"/>
            <a:pathLst>
              <a:path h="4250283" w="4250283">
                <a:moveTo>
                  <a:pt x="4250283" y="0"/>
                </a:moveTo>
                <a:lnTo>
                  <a:pt x="0" y="0"/>
                </a:lnTo>
                <a:lnTo>
                  <a:pt x="0" y="4250283"/>
                </a:lnTo>
                <a:lnTo>
                  <a:pt x="4250283" y="4250283"/>
                </a:lnTo>
                <a:lnTo>
                  <a:pt x="4250283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0">
            <a:off x="17390578" y="9910984"/>
            <a:ext cx="262557" cy="203839"/>
          </a:xfrm>
          <a:custGeom>
            <a:avLst/>
            <a:gdLst/>
            <a:ahLst/>
            <a:cxnLst/>
            <a:rect r="r" b="b" t="t" l="l"/>
            <a:pathLst>
              <a:path h="203839" w="262557">
                <a:moveTo>
                  <a:pt x="262557" y="0"/>
                </a:moveTo>
                <a:lnTo>
                  <a:pt x="0" y="0"/>
                </a:lnTo>
                <a:lnTo>
                  <a:pt x="0" y="203840"/>
                </a:lnTo>
                <a:lnTo>
                  <a:pt x="262557" y="203840"/>
                </a:lnTo>
                <a:lnTo>
                  <a:pt x="26255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1112095" y="4095053"/>
            <a:ext cx="4885788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b="true" sz="3000" spc="-120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INDEXER NODES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027181" y="4961357"/>
            <a:ext cx="6370820" cy="1586184"/>
            <a:chOff x="0" y="0"/>
            <a:chExt cx="1738714" cy="43289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738714" cy="432899"/>
            </a:xfrm>
            <a:custGeom>
              <a:avLst/>
              <a:gdLst/>
              <a:ahLst/>
              <a:cxnLst/>
              <a:rect r="r" b="b" t="t" l="l"/>
              <a:pathLst>
                <a:path h="432899" w="1738714">
                  <a:moveTo>
                    <a:pt x="30380" y="0"/>
                  </a:moveTo>
                  <a:lnTo>
                    <a:pt x="1708334" y="0"/>
                  </a:lnTo>
                  <a:cubicBezTo>
                    <a:pt x="1716391" y="0"/>
                    <a:pt x="1724119" y="3201"/>
                    <a:pt x="1729816" y="8898"/>
                  </a:cubicBezTo>
                  <a:cubicBezTo>
                    <a:pt x="1735513" y="14596"/>
                    <a:pt x="1738714" y="22323"/>
                    <a:pt x="1738714" y="30380"/>
                  </a:cubicBezTo>
                  <a:lnTo>
                    <a:pt x="1738714" y="402518"/>
                  </a:lnTo>
                  <a:cubicBezTo>
                    <a:pt x="1738714" y="419297"/>
                    <a:pt x="1725113" y="432899"/>
                    <a:pt x="1708334" y="432899"/>
                  </a:cubicBezTo>
                  <a:lnTo>
                    <a:pt x="30380" y="432899"/>
                  </a:lnTo>
                  <a:cubicBezTo>
                    <a:pt x="22323" y="432899"/>
                    <a:pt x="14596" y="429698"/>
                    <a:pt x="8898" y="424001"/>
                  </a:cubicBezTo>
                  <a:cubicBezTo>
                    <a:pt x="3201" y="418303"/>
                    <a:pt x="0" y="410576"/>
                    <a:pt x="0" y="402518"/>
                  </a:cubicBezTo>
                  <a:lnTo>
                    <a:pt x="0" y="30380"/>
                  </a:lnTo>
                  <a:cubicBezTo>
                    <a:pt x="0" y="22323"/>
                    <a:pt x="3201" y="14596"/>
                    <a:pt x="8898" y="8898"/>
                  </a:cubicBezTo>
                  <a:cubicBezTo>
                    <a:pt x="14596" y="3201"/>
                    <a:pt x="22323" y="0"/>
                    <a:pt x="30380" y="0"/>
                  </a:cubicBezTo>
                  <a:close/>
                </a:path>
              </a:pathLst>
            </a:custGeom>
            <a:solidFill>
              <a:srgbClr val="191919"/>
            </a:solidFill>
            <a:ln w="9525" cap="rnd">
              <a:solidFill>
                <a:srgbClr val="5B5B5B"/>
              </a:solidFill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738714" cy="470999"/>
            </a:xfrm>
            <a:prstGeom prst="rect">
              <a:avLst/>
            </a:prstGeom>
          </p:spPr>
          <p:txBody>
            <a:bodyPr anchor="ctr" rtlCol="false" tIns="49024" lIns="49024" bIns="49024" rIns="49024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598800" y="5338219"/>
            <a:ext cx="5227582" cy="8684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83"/>
              </a:lnSpc>
              <a:spcBef>
                <a:spcPct val="0"/>
              </a:spcBef>
            </a:pPr>
            <a:r>
              <a:rPr lang="en-US" b="true" sz="2559" spc="-102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2  Sends periodic Heartbeat for              Master node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1009650" y="5419162"/>
            <a:ext cx="70126" cy="670574"/>
            <a:chOff x="0" y="0"/>
            <a:chExt cx="19139" cy="18301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9139" cy="183012"/>
            </a:xfrm>
            <a:custGeom>
              <a:avLst/>
              <a:gdLst/>
              <a:ahLst/>
              <a:cxnLst/>
              <a:rect r="r" b="b" t="t" l="l"/>
              <a:pathLst>
                <a:path h="183012" w="19139">
                  <a:moveTo>
                    <a:pt x="9569" y="0"/>
                  </a:moveTo>
                  <a:lnTo>
                    <a:pt x="9569" y="0"/>
                  </a:lnTo>
                  <a:cubicBezTo>
                    <a:pt x="14854" y="0"/>
                    <a:pt x="19139" y="4284"/>
                    <a:pt x="19139" y="9569"/>
                  </a:cubicBezTo>
                  <a:lnTo>
                    <a:pt x="19139" y="173443"/>
                  </a:lnTo>
                  <a:cubicBezTo>
                    <a:pt x="19139" y="175981"/>
                    <a:pt x="18130" y="178415"/>
                    <a:pt x="16336" y="180209"/>
                  </a:cubicBezTo>
                  <a:cubicBezTo>
                    <a:pt x="14541" y="182004"/>
                    <a:pt x="12107" y="183012"/>
                    <a:pt x="9569" y="183012"/>
                  </a:cubicBezTo>
                  <a:lnTo>
                    <a:pt x="9569" y="183012"/>
                  </a:lnTo>
                  <a:cubicBezTo>
                    <a:pt x="7031" y="183012"/>
                    <a:pt x="4597" y="182004"/>
                    <a:pt x="2803" y="180209"/>
                  </a:cubicBezTo>
                  <a:cubicBezTo>
                    <a:pt x="1008" y="178415"/>
                    <a:pt x="0" y="175981"/>
                    <a:pt x="0" y="173443"/>
                  </a:cubicBezTo>
                  <a:lnTo>
                    <a:pt x="0" y="9569"/>
                  </a:lnTo>
                  <a:cubicBezTo>
                    <a:pt x="0" y="7031"/>
                    <a:pt x="1008" y="4597"/>
                    <a:pt x="2803" y="2803"/>
                  </a:cubicBezTo>
                  <a:cubicBezTo>
                    <a:pt x="4597" y="1008"/>
                    <a:pt x="7031" y="0"/>
                    <a:pt x="9569" y="0"/>
                  </a:cubicBez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28575"/>
              <a:ext cx="19139" cy="211587"/>
            </a:xfrm>
            <a:prstGeom prst="rect">
              <a:avLst/>
            </a:prstGeom>
          </p:spPr>
          <p:txBody>
            <a:bodyPr anchor="ctr" rtlCol="false" tIns="49024" lIns="49024" bIns="49024" rIns="49024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7345407" y="5419162"/>
            <a:ext cx="70126" cy="670574"/>
            <a:chOff x="0" y="0"/>
            <a:chExt cx="19139" cy="183012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9139" cy="183012"/>
            </a:xfrm>
            <a:custGeom>
              <a:avLst/>
              <a:gdLst/>
              <a:ahLst/>
              <a:cxnLst/>
              <a:rect r="r" b="b" t="t" l="l"/>
              <a:pathLst>
                <a:path h="183012" w="19139">
                  <a:moveTo>
                    <a:pt x="9569" y="0"/>
                  </a:moveTo>
                  <a:lnTo>
                    <a:pt x="9569" y="0"/>
                  </a:lnTo>
                  <a:cubicBezTo>
                    <a:pt x="14854" y="0"/>
                    <a:pt x="19139" y="4284"/>
                    <a:pt x="19139" y="9569"/>
                  </a:cubicBezTo>
                  <a:lnTo>
                    <a:pt x="19139" y="173443"/>
                  </a:lnTo>
                  <a:cubicBezTo>
                    <a:pt x="19139" y="175981"/>
                    <a:pt x="18130" y="178415"/>
                    <a:pt x="16336" y="180209"/>
                  </a:cubicBezTo>
                  <a:cubicBezTo>
                    <a:pt x="14541" y="182004"/>
                    <a:pt x="12107" y="183012"/>
                    <a:pt x="9569" y="183012"/>
                  </a:cubicBezTo>
                  <a:lnTo>
                    <a:pt x="9569" y="183012"/>
                  </a:lnTo>
                  <a:cubicBezTo>
                    <a:pt x="7031" y="183012"/>
                    <a:pt x="4597" y="182004"/>
                    <a:pt x="2803" y="180209"/>
                  </a:cubicBezTo>
                  <a:cubicBezTo>
                    <a:pt x="1008" y="178415"/>
                    <a:pt x="0" y="175981"/>
                    <a:pt x="0" y="173443"/>
                  </a:cubicBezTo>
                  <a:lnTo>
                    <a:pt x="0" y="9569"/>
                  </a:lnTo>
                  <a:cubicBezTo>
                    <a:pt x="0" y="7031"/>
                    <a:pt x="1008" y="4597"/>
                    <a:pt x="2803" y="2803"/>
                  </a:cubicBezTo>
                  <a:cubicBezTo>
                    <a:pt x="4597" y="1008"/>
                    <a:pt x="7031" y="0"/>
                    <a:pt x="9569" y="0"/>
                  </a:cubicBez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28575"/>
              <a:ext cx="19139" cy="211587"/>
            </a:xfrm>
            <a:prstGeom prst="rect">
              <a:avLst/>
            </a:prstGeom>
          </p:spPr>
          <p:txBody>
            <a:bodyPr anchor="ctr" rtlCol="false" tIns="49024" lIns="49024" bIns="49024" rIns="49024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2792597" y="7849913"/>
            <a:ext cx="4739404" cy="3086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85542" indent="-192771" lvl="1">
              <a:lnSpc>
                <a:spcPts val="2500"/>
              </a:lnSpc>
              <a:spcBef>
                <a:spcPct val="0"/>
              </a:spcBef>
              <a:buFont typeface="Arial"/>
              <a:buChar char="•"/>
            </a:pPr>
            <a:r>
              <a:rPr lang="en-US" sz="1785" spc="-71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Manages  task distribution 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826457" y="7149034"/>
            <a:ext cx="4739404" cy="5006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74"/>
              </a:lnSpc>
              <a:spcBef>
                <a:spcPct val="0"/>
              </a:spcBef>
            </a:pPr>
            <a:r>
              <a:rPr lang="en-US" b="true" sz="2910" spc="-116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MASTER NODES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2292324" y="7479635"/>
            <a:ext cx="63577" cy="607953"/>
            <a:chOff x="0" y="0"/>
            <a:chExt cx="19139" cy="183012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9139" cy="183012"/>
            </a:xfrm>
            <a:custGeom>
              <a:avLst/>
              <a:gdLst/>
              <a:ahLst/>
              <a:cxnLst/>
              <a:rect r="r" b="b" t="t" l="l"/>
              <a:pathLst>
                <a:path h="183012" w="19139">
                  <a:moveTo>
                    <a:pt x="9569" y="0"/>
                  </a:moveTo>
                  <a:lnTo>
                    <a:pt x="9569" y="0"/>
                  </a:lnTo>
                  <a:cubicBezTo>
                    <a:pt x="14854" y="0"/>
                    <a:pt x="19139" y="4284"/>
                    <a:pt x="19139" y="9569"/>
                  </a:cubicBezTo>
                  <a:lnTo>
                    <a:pt x="19139" y="173443"/>
                  </a:lnTo>
                  <a:cubicBezTo>
                    <a:pt x="19139" y="175981"/>
                    <a:pt x="18130" y="178415"/>
                    <a:pt x="16336" y="180209"/>
                  </a:cubicBezTo>
                  <a:cubicBezTo>
                    <a:pt x="14541" y="182004"/>
                    <a:pt x="12107" y="183012"/>
                    <a:pt x="9569" y="183012"/>
                  </a:cubicBezTo>
                  <a:lnTo>
                    <a:pt x="9569" y="183012"/>
                  </a:lnTo>
                  <a:cubicBezTo>
                    <a:pt x="7031" y="183012"/>
                    <a:pt x="4597" y="182004"/>
                    <a:pt x="2803" y="180209"/>
                  </a:cubicBezTo>
                  <a:cubicBezTo>
                    <a:pt x="1008" y="178415"/>
                    <a:pt x="0" y="175981"/>
                    <a:pt x="0" y="173443"/>
                  </a:cubicBezTo>
                  <a:lnTo>
                    <a:pt x="0" y="9569"/>
                  </a:lnTo>
                  <a:cubicBezTo>
                    <a:pt x="0" y="7031"/>
                    <a:pt x="1008" y="4597"/>
                    <a:pt x="2803" y="2803"/>
                  </a:cubicBezTo>
                  <a:cubicBezTo>
                    <a:pt x="4597" y="1008"/>
                    <a:pt x="7031" y="0"/>
                    <a:pt x="9569" y="0"/>
                  </a:cubicBez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28575"/>
              <a:ext cx="19139" cy="211587"/>
            </a:xfrm>
            <a:prstGeom prst="rect">
              <a:avLst/>
            </a:prstGeom>
          </p:spPr>
          <p:txBody>
            <a:bodyPr anchor="ctr" rtlCol="false" tIns="44445" lIns="44445" bIns="44445" rIns="44445"/>
            <a:lstStyle/>
            <a:p>
              <a:pPr algn="ctr">
                <a:lnSpc>
                  <a:spcPts val="1959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967342" y="7180975"/>
            <a:ext cx="6403887" cy="1594416"/>
            <a:chOff x="0" y="0"/>
            <a:chExt cx="1738714" cy="432899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738714" cy="432899"/>
            </a:xfrm>
            <a:custGeom>
              <a:avLst/>
              <a:gdLst/>
              <a:ahLst/>
              <a:cxnLst/>
              <a:rect r="r" b="b" t="t" l="l"/>
              <a:pathLst>
                <a:path h="432899" w="1738714">
                  <a:moveTo>
                    <a:pt x="30224" y="0"/>
                  </a:moveTo>
                  <a:lnTo>
                    <a:pt x="1708491" y="0"/>
                  </a:lnTo>
                  <a:cubicBezTo>
                    <a:pt x="1716506" y="0"/>
                    <a:pt x="1724194" y="3184"/>
                    <a:pt x="1729862" y="8852"/>
                  </a:cubicBezTo>
                  <a:cubicBezTo>
                    <a:pt x="1735530" y="14520"/>
                    <a:pt x="1738714" y="22208"/>
                    <a:pt x="1738714" y="30224"/>
                  </a:cubicBezTo>
                  <a:lnTo>
                    <a:pt x="1738714" y="402675"/>
                  </a:lnTo>
                  <a:cubicBezTo>
                    <a:pt x="1738714" y="419367"/>
                    <a:pt x="1725183" y="432899"/>
                    <a:pt x="1708491" y="432899"/>
                  </a:cubicBezTo>
                  <a:lnTo>
                    <a:pt x="30224" y="432899"/>
                  </a:lnTo>
                  <a:cubicBezTo>
                    <a:pt x="22208" y="432899"/>
                    <a:pt x="14520" y="429715"/>
                    <a:pt x="8852" y="424047"/>
                  </a:cubicBezTo>
                  <a:cubicBezTo>
                    <a:pt x="3184" y="418378"/>
                    <a:pt x="0" y="410691"/>
                    <a:pt x="0" y="402675"/>
                  </a:cubicBezTo>
                  <a:lnTo>
                    <a:pt x="0" y="30224"/>
                  </a:lnTo>
                  <a:cubicBezTo>
                    <a:pt x="0" y="22208"/>
                    <a:pt x="3184" y="14520"/>
                    <a:pt x="8852" y="8852"/>
                  </a:cubicBezTo>
                  <a:cubicBezTo>
                    <a:pt x="14520" y="3184"/>
                    <a:pt x="22208" y="0"/>
                    <a:pt x="30224" y="0"/>
                  </a:cubicBezTo>
                  <a:close/>
                </a:path>
              </a:pathLst>
            </a:custGeom>
            <a:solidFill>
              <a:srgbClr val="191919"/>
            </a:solidFill>
            <a:ln w="9525" cap="rnd">
              <a:solidFill>
                <a:srgbClr val="5B5B5B"/>
              </a:solidFill>
              <a:prstDash val="solid"/>
              <a:round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0" y="-38100"/>
              <a:ext cx="1738714" cy="470999"/>
            </a:xfrm>
            <a:prstGeom prst="rect">
              <a:avLst/>
            </a:prstGeom>
          </p:spPr>
          <p:txBody>
            <a:bodyPr anchor="ctr" rtlCol="false" tIns="49278" lIns="49278" bIns="49278" rIns="49278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6" id="26"/>
          <p:cNvSpPr txBox="true"/>
          <p:nvPr/>
        </p:nvSpPr>
        <p:spPr>
          <a:xfrm rot="0">
            <a:off x="1541928" y="7721229"/>
            <a:ext cx="5254715" cy="4208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81"/>
              </a:lnSpc>
              <a:spcBef>
                <a:spcPct val="0"/>
              </a:spcBef>
            </a:pPr>
            <a:r>
              <a:rPr lang="en-US" b="true" sz="2558" spc="-102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3  Store raw html in s3 bucket</a:t>
            </a:r>
          </a:p>
        </p:txBody>
      </p:sp>
      <p:grpSp>
        <p:nvGrpSpPr>
          <p:cNvPr name="Group 27" id="27"/>
          <p:cNvGrpSpPr/>
          <p:nvPr/>
        </p:nvGrpSpPr>
        <p:grpSpPr>
          <a:xfrm rot="0">
            <a:off x="949720" y="7641156"/>
            <a:ext cx="70490" cy="674055"/>
            <a:chOff x="0" y="0"/>
            <a:chExt cx="19139" cy="183012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19139" cy="183012"/>
            </a:xfrm>
            <a:custGeom>
              <a:avLst/>
              <a:gdLst/>
              <a:ahLst/>
              <a:cxnLst/>
              <a:rect r="r" b="b" t="t" l="l"/>
              <a:pathLst>
                <a:path h="183012" w="19139">
                  <a:moveTo>
                    <a:pt x="9569" y="0"/>
                  </a:moveTo>
                  <a:lnTo>
                    <a:pt x="9569" y="0"/>
                  </a:lnTo>
                  <a:cubicBezTo>
                    <a:pt x="14854" y="0"/>
                    <a:pt x="19139" y="4284"/>
                    <a:pt x="19139" y="9569"/>
                  </a:cubicBezTo>
                  <a:lnTo>
                    <a:pt x="19139" y="173443"/>
                  </a:lnTo>
                  <a:cubicBezTo>
                    <a:pt x="19139" y="175981"/>
                    <a:pt x="18130" y="178415"/>
                    <a:pt x="16336" y="180209"/>
                  </a:cubicBezTo>
                  <a:cubicBezTo>
                    <a:pt x="14541" y="182004"/>
                    <a:pt x="12107" y="183012"/>
                    <a:pt x="9569" y="183012"/>
                  </a:cubicBezTo>
                  <a:lnTo>
                    <a:pt x="9569" y="183012"/>
                  </a:lnTo>
                  <a:cubicBezTo>
                    <a:pt x="7031" y="183012"/>
                    <a:pt x="4597" y="182004"/>
                    <a:pt x="2803" y="180209"/>
                  </a:cubicBezTo>
                  <a:cubicBezTo>
                    <a:pt x="1008" y="178415"/>
                    <a:pt x="0" y="175981"/>
                    <a:pt x="0" y="173443"/>
                  </a:cubicBezTo>
                  <a:lnTo>
                    <a:pt x="0" y="9569"/>
                  </a:lnTo>
                  <a:cubicBezTo>
                    <a:pt x="0" y="7031"/>
                    <a:pt x="1008" y="4597"/>
                    <a:pt x="2803" y="2803"/>
                  </a:cubicBezTo>
                  <a:cubicBezTo>
                    <a:pt x="4597" y="1008"/>
                    <a:pt x="7031" y="0"/>
                    <a:pt x="9569" y="0"/>
                  </a:cubicBez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28575"/>
              <a:ext cx="19139" cy="211587"/>
            </a:xfrm>
            <a:prstGeom prst="rect">
              <a:avLst/>
            </a:prstGeom>
          </p:spPr>
          <p:txBody>
            <a:bodyPr anchor="ctr" rtlCol="false" tIns="49278" lIns="49278" bIns="49278" rIns="49278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7318361" y="7641156"/>
            <a:ext cx="70490" cy="674055"/>
            <a:chOff x="0" y="0"/>
            <a:chExt cx="19139" cy="183012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19139" cy="183012"/>
            </a:xfrm>
            <a:custGeom>
              <a:avLst/>
              <a:gdLst/>
              <a:ahLst/>
              <a:cxnLst/>
              <a:rect r="r" b="b" t="t" l="l"/>
              <a:pathLst>
                <a:path h="183012" w="19139">
                  <a:moveTo>
                    <a:pt x="9569" y="0"/>
                  </a:moveTo>
                  <a:lnTo>
                    <a:pt x="9569" y="0"/>
                  </a:lnTo>
                  <a:cubicBezTo>
                    <a:pt x="14854" y="0"/>
                    <a:pt x="19139" y="4284"/>
                    <a:pt x="19139" y="9569"/>
                  </a:cubicBezTo>
                  <a:lnTo>
                    <a:pt x="19139" y="173443"/>
                  </a:lnTo>
                  <a:cubicBezTo>
                    <a:pt x="19139" y="175981"/>
                    <a:pt x="18130" y="178415"/>
                    <a:pt x="16336" y="180209"/>
                  </a:cubicBezTo>
                  <a:cubicBezTo>
                    <a:pt x="14541" y="182004"/>
                    <a:pt x="12107" y="183012"/>
                    <a:pt x="9569" y="183012"/>
                  </a:cubicBezTo>
                  <a:lnTo>
                    <a:pt x="9569" y="183012"/>
                  </a:lnTo>
                  <a:cubicBezTo>
                    <a:pt x="7031" y="183012"/>
                    <a:pt x="4597" y="182004"/>
                    <a:pt x="2803" y="180209"/>
                  </a:cubicBezTo>
                  <a:cubicBezTo>
                    <a:pt x="1008" y="178415"/>
                    <a:pt x="0" y="175981"/>
                    <a:pt x="0" y="173443"/>
                  </a:cubicBezTo>
                  <a:lnTo>
                    <a:pt x="0" y="9569"/>
                  </a:lnTo>
                  <a:cubicBezTo>
                    <a:pt x="0" y="7031"/>
                    <a:pt x="1008" y="4597"/>
                    <a:pt x="2803" y="2803"/>
                  </a:cubicBezTo>
                  <a:cubicBezTo>
                    <a:pt x="4597" y="1008"/>
                    <a:pt x="7031" y="0"/>
                    <a:pt x="9569" y="0"/>
                  </a:cubicBez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-28575"/>
              <a:ext cx="19139" cy="211587"/>
            </a:xfrm>
            <a:prstGeom prst="rect">
              <a:avLst/>
            </a:prstGeom>
          </p:spPr>
          <p:txBody>
            <a:bodyPr anchor="ctr" rtlCol="false" tIns="49278" lIns="49278" bIns="49278" rIns="49278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sp>
        <p:nvSpPr>
          <p:cNvPr name="Freeform 33" id="33"/>
          <p:cNvSpPr/>
          <p:nvPr/>
        </p:nvSpPr>
        <p:spPr>
          <a:xfrm flipH="false" flipV="false" rot="-10800000">
            <a:off x="15068686" y="1417429"/>
            <a:ext cx="3339562" cy="3339562"/>
          </a:xfrm>
          <a:custGeom>
            <a:avLst/>
            <a:gdLst/>
            <a:ahLst/>
            <a:cxnLst/>
            <a:rect r="r" b="b" t="t" l="l"/>
            <a:pathLst>
              <a:path h="3339562" w="3339562">
                <a:moveTo>
                  <a:pt x="0" y="0"/>
                </a:moveTo>
                <a:lnTo>
                  <a:pt x="3339562" y="0"/>
                </a:lnTo>
                <a:lnTo>
                  <a:pt x="3339562" y="3339562"/>
                </a:lnTo>
                <a:lnTo>
                  <a:pt x="0" y="33395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4" id="34"/>
          <p:cNvGrpSpPr/>
          <p:nvPr/>
        </p:nvGrpSpPr>
        <p:grpSpPr>
          <a:xfrm rot="0">
            <a:off x="9275293" y="5226775"/>
            <a:ext cx="7280046" cy="3497624"/>
            <a:chOff x="0" y="0"/>
            <a:chExt cx="9706728" cy="4663499"/>
          </a:xfrm>
        </p:grpSpPr>
        <p:grpSp>
          <p:nvGrpSpPr>
            <p:cNvPr name="Group 35" id="35"/>
            <p:cNvGrpSpPr/>
            <p:nvPr/>
          </p:nvGrpSpPr>
          <p:grpSpPr>
            <a:xfrm rot="0">
              <a:off x="26565" y="0"/>
              <a:ext cx="9653598" cy="4663499"/>
              <a:chOff x="0" y="0"/>
              <a:chExt cx="1738714" cy="839945"/>
            </a:xfrm>
          </p:grpSpPr>
          <p:sp>
            <p:nvSpPr>
              <p:cNvPr name="Freeform 36" id="36"/>
              <p:cNvSpPr/>
              <p:nvPr/>
            </p:nvSpPr>
            <p:spPr>
              <a:xfrm flipH="false" flipV="false" rot="0">
                <a:off x="0" y="0"/>
                <a:ext cx="1738714" cy="839945"/>
              </a:xfrm>
              <a:custGeom>
                <a:avLst/>
                <a:gdLst/>
                <a:ahLst/>
                <a:cxnLst/>
                <a:rect r="r" b="b" t="t" l="l"/>
                <a:pathLst>
                  <a:path h="839945" w="1738714">
                    <a:moveTo>
                      <a:pt x="30380" y="0"/>
                    </a:moveTo>
                    <a:lnTo>
                      <a:pt x="1708334" y="0"/>
                    </a:lnTo>
                    <a:cubicBezTo>
                      <a:pt x="1716391" y="0"/>
                      <a:pt x="1724119" y="3201"/>
                      <a:pt x="1729816" y="8898"/>
                    </a:cubicBezTo>
                    <a:cubicBezTo>
                      <a:pt x="1735513" y="14596"/>
                      <a:pt x="1738714" y="22323"/>
                      <a:pt x="1738714" y="30380"/>
                    </a:cubicBezTo>
                    <a:lnTo>
                      <a:pt x="1738714" y="809565"/>
                    </a:lnTo>
                    <a:cubicBezTo>
                      <a:pt x="1738714" y="826343"/>
                      <a:pt x="1725113" y="839945"/>
                      <a:pt x="1708334" y="839945"/>
                    </a:cubicBezTo>
                    <a:lnTo>
                      <a:pt x="30380" y="839945"/>
                    </a:lnTo>
                    <a:cubicBezTo>
                      <a:pt x="22323" y="839945"/>
                      <a:pt x="14596" y="836744"/>
                      <a:pt x="8898" y="831047"/>
                    </a:cubicBezTo>
                    <a:cubicBezTo>
                      <a:pt x="3201" y="825350"/>
                      <a:pt x="0" y="817622"/>
                      <a:pt x="0" y="809565"/>
                    </a:cubicBezTo>
                    <a:lnTo>
                      <a:pt x="0" y="30380"/>
                    </a:lnTo>
                    <a:cubicBezTo>
                      <a:pt x="0" y="22323"/>
                      <a:pt x="3201" y="14596"/>
                      <a:pt x="8898" y="8898"/>
                    </a:cubicBezTo>
                    <a:cubicBezTo>
                      <a:pt x="14596" y="3201"/>
                      <a:pt x="22323" y="0"/>
                      <a:pt x="30380" y="0"/>
                    </a:cubicBezTo>
                    <a:close/>
                  </a:path>
                </a:pathLst>
              </a:custGeom>
              <a:solidFill>
                <a:srgbClr val="191919"/>
              </a:solidFill>
              <a:ln w="9525" cap="rnd">
                <a:solidFill>
                  <a:srgbClr val="5B5B5B"/>
                </a:solidFill>
                <a:prstDash val="solid"/>
                <a:round/>
              </a:ln>
            </p:spPr>
          </p:sp>
          <p:sp>
            <p:nvSpPr>
              <p:cNvPr name="TextBox 37" id="37"/>
              <p:cNvSpPr txBox="true"/>
              <p:nvPr/>
            </p:nvSpPr>
            <p:spPr>
              <a:xfrm>
                <a:off x="0" y="-38100"/>
                <a:ext cx="1738714" cy="878045"/>
              </a:xfrm>
              <a:prstGeom prst="rect">
                <a:avLst/>
              </a:prstGeom>
            </p:spPr>
            <p:txBody>
              <a:bodyPr anchor="ctr" rtlCol="false" tIns="49024" lIns="49024" bIns="49024" rIns="49024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38" id="38"/>
            <p:cNvGrpSpPr/>
            <p:nvPr/>
          </p:nvGrpSpPr>
          <p:grpSpPr>
            <a:xfrm rot="0">
              <a:off x="0" y="1345980"/>
              <a:ext cx="106261" cy="1971538"/>
              <a:chOff x="0" y="0"/>
              <a:chExt cx="19139" cy="355095"/>
            </a:xfrm>
          </p:grpSpPr>
          <p:sp>
            <p:nvSpPr>
              <p:cNvPr name="Freeform 39" id="39"/>
              <p:cNvSpPr/>
              <p:nvPr/>
            </p:nvSpPr>
            <p:spPr>
              <a:xfrm flipH="false" flipV="false" rot="0">
                <a:off x="0" y="0"/>
                <a:ext cx="19139" cy="355095"/>
              </a:xfrm>
              <a:custGeom>
                <a:avLst/>
                <a:gdLst/>
                <a:ahLst/>
                <a:cxnLst/>
                <a:rect r="r" b="b" t="t" l="l"/>
                <a:pathLst>
                  <a:path h="355095" w="19139">
                    <a:moveTo>
                      <a:pt x="9569" y="0"/>
                    </a:moveTo>
                    <a:lnTo>
                      <a:pt x="9569" y="0"/>
                    </a:lnTo>
                    <a:cubicBezTo>
                      <a:pt x="14854" y="0"/>
                      <a:pt x="19139" y="4284"/>
                      <a:pt x="19139" y="9569"/>
                    </a:cubicBezTo>
                    <a:lnTo>
                      <a:pt x="19139" y="345525"/>
                    </a:lnTo>
                    <a:cubicBezTo>
                      <a:pt x="19139" y="348063"/>
                      <a:pt x="18130" y="350497"/>
                      <a:pt x="16336" y="352292"/>
                    </a:cubicBezTo>
                    <a:cubicBezTo>
                      <a:pt x="14541" y="354087"/>
                      <a:pt x="12107" y="355095"/>
                      <a:pt x="9569" y="355095"/>
                    </a:cubicBezTo>
                    <a:lnTo>
                      <a:pt x="9569" y="355095"/>
                    </a:lnTo>
                    <a:cubicBezTo>
                      <a:pt x="7031" y="355095"/>
                      <a:pt x="4597" y="354087"/>
                      <a:pt x="2803" y="352292"/>
                    </a:cubicBezTo>
                    <a:cubicBezTo>
                      <a:pt x="1008" y="350497"/>
                      <a:pt x="0" y="348063"/>
                      <a:pt x="0" y="345525"/>
                    </a:cubicBezTo>
                    <a:lnTo>
                      <a:pt x="0" y="9569"/>
                    </a:lnTo>
                    <a:cubicBezTo>
                      <a:pt x="0" y="7031"/>
                      <a:pt x="1008" y="4597"/>
                      <a:pt x="2803" y="2803"/>
                    </a:cubicBezTo>
                    <a:cubicBezTo>
                      <a:pt x="4597" y="1008"/>
                      <a:pt x="7031" y="0"/>
                      <a:pt x="9569" y="0"/>
                    </a:cubicBezTo>
                    <a:close/>
                  </a:path>
                </a:pathLst>
              </a:custGeom>
              <a:solidFill>
                <a:srgbClr val="FFDE59"/>
              </a:solidFill>
            </p:spPr>
          </p:sp>
          <p:sp>
            <p:nvSpPr>
              <p:cNvPr name="TextBox 40" id="40"/>
              <p:cNvSpPr txBox="true"/>
              <p:nvPr/>
            </p:nvSpPr>
            <p:spPr>
              <a:xfrm>
                <a:off x="0" y="-28575"/>
                <a:ext cx="19139" cy="383670"/>
              </a:xfrm>
              <a:prstGeom prst="rect">
                <a:avLst/>
              </a:prstGeom>
            </p:spPr>
            <p:txBody>
              <a:bodyPr anchor="ctr" rtlCol="false" tIns="49024" lIns="49024" bIns="49024" rIns="49024"/>
              <a:lstStyle/>
              <a:p>
                <a:pPr algn="ctr">
                  <a:lnSpc>
                    <a:spcPts val="1960"/>
                  </a:lnSpc>
                </a:pPr>
              </a:p>
            </p:txBody>
          </p:sp>
        </p:grpSp>
        <p:grpSp>
          <p:nvGrpSpPr>
            <p:cNvPr name="Group 41" id="41"/>
            <p:cNvGrpSpPr/>
            <p:nvPr/>
          </p:nvGrpSpPr>
          <p:grpSpPr>
            <a:xfrm rot="0">
              <a:off x="9600467" y="1345980"/>
              <a:ext cx="106261" cy="1971538"/>
              <a:chOff x="0" y="0"/>
              <a:chExt cx="19139" cy="355095"/>
            </a:xfrm>
          </p:grpSpPr>
          <p:sp>
            <p:nvSpPr>
              <p:cNvPr name="Freeform 42" id="42"/>
              <p:cNvSpPr/>
              <p:nvPr/>
            </p:nvSpPr>
            <p:spPr>
              <a:xfrm flipH="false" flipV="false" rot="0">
                <a:off x="0" y="0"/>
                <a:ext cx="19139" cy="355095"/>
              </a:xfrm>
              <a:custGeom>
                <a:avLst/>
                <a:gdLst/>
                <a:ahLst/>
                <a:cxnLst/>
                <a:rect r="r" b="b" t="t" l="l"/>
                <a:pathLst>
                  <a:path h="355095" w="19139">
                    <a:moveTo>
                      <a:pt x="9569" y="0"/>
                    </a:moveTo>
                    <a:lnTo>
                      <a:pt x="9569" y="0"/>
                    </a:lnTo>
                    <a:cubicBezTo>
                      <a:pt x="14854" y="0"/>
                      <a:pt x="19139" y="4284"/>
                      <a:pt x="19139" y="9569"/>
                    </a:cubicBezTo>
                    <a:lnTo>
                      <a:pt x="19139" y="345525"/>
                    </a:lnTo>
                    <a:cubicBezTo>
                      <a:pt x="19139" y="348063"/>
                      <a:pt x="18130" y="350497"/>
                      <a:pt x="16336" y="352292"/>
                    </a:cubicBezTo>
                    <a:cubicBezTo>
                      <a:pt x="14541" y="354087"/>
                      <a:pt x="12107" y="355095"/>
                      <a:pt x="9569" y="355095"/>
                    </a:cubicBezTo>
                    <a:lnTo>
                      <a:pt x="9569" y="355095"/>
                    </a:lnTo>
                    <a:cubicBezTo>
                      <a:pt x="7031" y="355095"/>
                      <a:pt x="4597" y="354087"/>
                      <a:pt x="2803" y="352292"/>
                    </a:cubicBezTo>
                    <a:cubicBezTo>
                      <a:pt x="1008" y="350497"/>
                      <a:pt x="0" y="348063"/>
                      <a:pt x="0" y="345525"/>
                    </a:cubicBezTo>
                    <a:lnTo>
                      <a:pt x="0" y="9569"/>
                    </a:lnTo>
                    <a:cubicBezTo>
                      <a:pt x="0" y="7031"/>
                      <a:pt x="1008" y="4597"/>
                      <a:pt x="2803" y="2803"/>
                    </a:cubicBezTo>
                    <a:cubicBezTo>
                      <a:pt x="4597" y="1008"/>
                      <a:pt x="7031" y="0"/>
                      <a:pt x="9569" y="0"/>
                    </a:cubicBezTo>
                    <a:close/>
                  </a:path>
                </a:pathLst>
              </a:custGeom>
              <a:solidFill>
                <a:srgbClr val="FFDE59"/>
              </a:solidFill>
            </p:spPr>
          </p:sp>
          <p:sp>
            <p:nvSpPr>
              <p:cNvPr name="TextBox 43" id="43"/>
              <p:cNvSpPr txBox="true"/>
              <p:nvPr/>
            </p:nvSpPr>
            <p:spPr>
              <a:xfrm>
                <a:off x="0" y="-28575"/>
                <a:ext cx="19139" cy="383670"/>
              </a:xfrm>
              <a:prstGeom prst="rect">
                <a:avLst/>
              </a:prstGeom>
            </p:spPr>
            <p:txBody>
              <a:bodyPr anchor="ctr" rtlCol="false" tIns="49024" lIns="49024" bIns="49024" rIns="49024"/>
              <a:lstStyle/>
              <a:p>
                <a:pPr algn="ctr">
                  <a:lnSpc>
                    <a:spcPts val="1960"/>
                  </a:lnSpc>
                </a:pPr>
              </a:p>
            </p:txBody>
          </p:sp>
        </p:grpSp>
      </p:grpSp>
      <p:sp>
        <p:nvSpPr>
          <p:cNvPr name="Freeform 44" id="44"/>
          <p:cNvSpPr/>
          <p:nvPr/>
        </p:nvSpPr>
        <p:spPr>
          <a:xfrm flipH="false" flipV="false" rot="0">
            <a:off x="9116522" y="1254457"/>
            <a:ext cx="8641889" cy="3648468"/>
          </a:xfrm>
          <a:custGeom>
            <a:avLst/>
            <a:gdLst/>
            <a:ahLst/>
            <a:cxnLst/>
            <a:rect r="r" b="b" t="t" l="l"/>
            <a:pathLst>
              <a:path h="3648468" w="8641889">
                <a:moveTo>
                  <a:pt x="0" y="0"/>
                </a:moveTo>
                <a:lnTo>
                  <a:pt x="8641889" y="0"/>
                </a:lnTo>
                <a:lnTo>
                  <a:pt x="8641889" y="3648468"/>
                </a:lnTo>
                <a:lnTo>
                  <a:pt x="0" y="364846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-3614" b="-15205"/>
            </a:stretch>
          </a:blipFill>
        </p:spPr>
      </p:sp>
      <p:sp>
        <p:nvSpPr>
          <p:cNvPr name="TextBox 45" id="45"/>
          <p:cNvSpPr txBox="true"/>
          <p:nvPr/>
        </p:nvSpPr>
        <p:spPr>
          <a:xfrm rot="0">
            <a:off x="1140928" y="1949583"/>
            <a:ext cx="10380864" cy="14531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46"/>
              </a:lnSpc>
            </a:pPr>
            <a:r>
              <a:rPr lang="en-US" sz="6094" spc="-243">
                <a:solidFill>
                  <a:srgbClr val="FFDE59"/>
                </a:solidFill>
                <a:latin typeface="TT Lakes Neue Expanded"/>
                <a:ea typeface="TT Lakes Neue Expanded"/>
                <a:cs typeface="TT Lakes Neue Expanded"/>
                <a:sym typeface="TT Lakes Neue Expanded"/>
              </a:rPr>
              <a:t>CRAWLER </a:t>
            </a:r>
          </a:p>
          <a:p>
            <a:pPr algn="l">
              <a:lnSpc>
                <a:spcPts val="5546"/>
              </a:lnSpc>
            </a:pPr>
            <a:r>
              <a:rPr lang="en-US" sz="6094" spc="-243">
                <a:solidFill>
                  <a:srgbClr val="FFDE59"/>
                </a:solidFill>
                <a:latin typeface="TT Lakes Neue Expanded"/>
                <a:ea typeface="TT Lakes Neue Expanded"/>
                <a:cs typeface="TT Lakes Neue Expanded"/>
                <a:sym typeface="TT Lakes Neue Expanded"/>
              </a:rPr>
              <a:t>NODE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9841104" y="5753385"/>
            <a:ext cx="5227582" cy="8684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83"/>
              </a:lnSpc>
            </a:pPr>
            <a:r>
              <a:rPr lang="en-US" sz="2559" spc="-102" b="true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4 Store in Dynamo DB :</a:t>
            </a:r>
          </a:p>
          <a:p>
            <a:pPr algn="l">
              <a:lnSpc>
                <a:spcPts val="3583"/>
              </a:lnSpc>
              <a:spcBef>
                <a:spcPct val="0"/>
              </a:spcBef>
            </a:pPr>
          </a:p>
        </p:txBody>
      </p:sp>
      <p:sp>
        <p:nvSpPr>
          <p:cNvPr name="TextBox 47" id="47"/>
          <p:cNvSpPr txBox="true"/>
          <p:nvPr/>
        </p:nvSpPr>
        <p:spPr>
          <a:xfrm rot="0">
            <a:off x="9841104" y="6559503"/>
            <a:ext cx="5227582" cy="13161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52660" indent="-276330" lvl="1">
              <a:lnSpc>
                <a:spcPts val="3583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559" spc="-102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crawled urls in frontier table</a:t>
            </a:r>
          </a:p>
          <a:p>
            <a:pPr algn="l">
              <a:lnSpc>
                <a:spcPts val="3583"/>
              </a:lnSpc>
              <a:spcBef>
                <a:spcPct val="0"/>
              </a:spcBef>
            </a:pPr>
          </a:p>
          <a:p>
            <a:pPr algn="l" marL="552660" indent="-276330" lvl="1">
              <a:lnSpc>
                <a:spcPts val="3583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559" spc="-102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Crawled metadata</a:t>
            </a:r>
          </a:p>
        </p:txBody>
      </p:sp>
      <p:grpSp>
        <p:nvGrpSpPr>
          <p:cNvPr name="Group 48" id="48"/>
          <p:cNvGrpSpPr/>
          <p:nvPr/>
        </p:nvGrpSpPr>
        <p:grpSpPr>
          <a:xfrm rot="0">
            <a:off x="1028700" y="611864"/>
            <a:ext cx="2704510" cy="416836"/>
            <a:chOff x="0" y="0"/>
            <a:chExt cx="712299" cy="109784"/>
          </a:xfrm>
        </p:grpSpPr>
        <p:sp>
          <p:nvSpPr>
            <p:cNvPr name="Freeform 49" id="49"/>
            <p:cNvSpPr/>
            <p:nvPr/>
          </p:nvSpPr>
          <p:spPr>
            <a:xfrm flipH="false" flipV="false" rot="0">
              <a:off x="0" y="0"/>
              <a:ext cx="712299" cy="109784"/>
            </a:xfrm>
            <a:custGeom>
              <a:avLst/>
              <a:gdLst/>
              <a:ahLst/>
              <a:cxnLst/>
              <a:rect r="r" b="b" t="t" l="l"/>
              <a:pathLst>
                <a:path h="109784" w="712299">
                  <a:moveTo>
                    <a:pt x="54892" y="0"/>
                  </a:moveTo>
                  <a:lnTo>
                    <a:pt x="657407" y="0"/>
                  </a:lnTo>
                  <a:cubicBezTo>
                    <a:pt x="671965" y="0"/>
                    <a:pt x="685927" y="5783"/>
                    <a:pt x="696221" y="16077"/>
                  </a:cubicBezTo>
                  <a:cubicBezTo>
                    <a:pt x="706516" y="26372"/>
                    <a:pt x="712299" y="40334"/>
                    <a:pt x="712299" y="54892"/>
                  </a:cubicBezTo>
                  <a:lnTo>
                    <a:pt x="712299" y="54892"/>
                  </a:lnTo>
                  <a:cubicBezTo>
                    <a:pt x="712299" y="85208"/>
                    <a:pt x="687723" y="109784"/>
                    <a:pt x="657407" y="109784"/>
                  </a:cubicBezTo>
                  <a:lnTo>
                    <a:pt x="54892" y="109784"/>
                  </a:lnTo>
                  <a:cubicBezTo>
                    <a:pt x="40334" y="109784"/>
                    <a:pt x="26372" y="104001"/>
                    <a:pt x="16077" y="93706"/>
                  </a:cubicBezTo>
                  <a:cubicBezTo>
                    <a:pt x="5783" y="83412"/>
                    <a:pt x="0" y="69450"/>
                    <a:pt x="0" y="54892"/>
                  </a:cubicBezTo>
                  <a:lnTo>
                    <a:pt x="0" y="54892"/>
                  </a:lnTo>
                  <a:cubicBezTo>
                    <a:pt x="0" y="40334"/>
                    <a:pt x="5783" y="26372"/>
                    <a:pt x="16077" y="16077"/>
                  </a:cubicBezTo>
                  <a:cubicBezTo>
                    <a:pt x="26372" y="5783"/>
                    <a:pt x="40334" y="0"/>
                    <a:pt x="54892" y="0"/>
                  </a:cubicBezTo>
                  <a:close/>
                </a:path>
              </a:pathLst>
            </a:custGeom>
            <a:solidFill>
              <a:srgbClr val="191919"/>
            </a:solidFill>
            <a:ln w="9525" cap="rnd">
              <a:solidFill>
                <a:srgbClr val="5B5B5B"/>
              </a:solidFill>
              <a:prstDash val="solid"/>
              <a:round/>
            </a:ln>
          </p:spPr>
        </p:sp>
        <p:sp>
          <p:nvSpPr>
            <p:cNvPr name="TextBox 50" id="50"/>
            <p:cNvSpPr txBox="true"/>
            <p:nvPr/>
          </p:nvSpPr>
          <p:spPr>
            <a:xfrm>
              <a:off x="0" y="-38100"/>
              <a:ext cx="712299" cy="1478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1" id="51"/>
          <p:cNvSpPr/>
          <p:nvPr/>
        </p:nvSpPr>
        <p:spPr>
          <a:xfrm flipH="false" flipV="false" rot="0">
            <a:off x="3333495" y="720860"/>
            <a:ext cx="181129" cy="198844"/>
          </a:xfrm>
          <a:custGeom>
            <a:avLst/>
            <a:gdLst/>
            <a:ahLst/>
            <a:cxnLst/>
            <a:rect r="r" b="b" t="t" l="l"/>
            <a:pathLst>
              <a:path h="198844" w="181129">
                <a:moveTo>
                  <a:pt x="0" y="0"/>
                </a:moveTo>
                <a:lnTo>
                  <a:pt x="181129" y="0"/>
                </a:lnTo>
                <a:lnTo>
                  <a:pt x="181129" y="198844"/>
                </a:lnTo>
                <a:lnTo>
                  <a:pt x="0" y="19884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2" id="52"/>
          <p:cNvGrpSpPr/>
          <p:nvPr/>
        </p:nvGrpSpPr>
        <p:grpSpPr>
          <a:xfrm rot="0">
            <a:off x="15558984" y="611864"/>
            <a:ext cx="1179483" cy="416836"/>
            <a:chOff x="0" y="0"/>
            <a:chExt cx="310646" cy="109784"/>
          </a:xfrm>
        </p:grpSpPr>
        <p:sp>
          <p:nvSpPr>
            <p:cNvPr name="Freeform 53" id="53"/>
            <p:cNvSpPr/>
            <p:nvPr/>
          </p:nvSpPr>
          <p:spPr>
            <a:xfrm flipH="false" flipV="false" rot="0">
              <a:off x="0" y="0"/>
              <a:ext cx="310646" cy="109784"/>
            </a:xfrm>
            <a:custGeom>
              <a:avLst/>
              <a:gdLst/>
              <a:ahLst/>
              <a:cxnLst/>
              <a:rect r="r" b="b" t="t" l="l"/>
              <a:pathLst>
                <a:path h="109784" w="310646">
                  <a:moveTo>
                    <a:pt x="54892" y="0"/>
                  </a:moveTo>
                  <a:lnTo>
                    <a:pt x="255754" y="0"/>
                  </a:lnTo>
                  <a:cubicBezTo>
                    <a:pt x="286070" y="0"/>
                    <a:pt x="310646" y="24576"/>
                    <a:pt x="310646" y="54892"/>
                  </a:cubicBezTo>
                  <a:lnTo>
                    <a:pt x="310646" y="54892"/>
                  </a:lnTo>
                  <a:cubicBezTo>
                    <a:pt x="310646" y="69450"/>
                    <a:pt x="304862" y="83412"/>
                    <a:pt x="294568" y="93706"/>
                  </a:cubicBezTo>
                  <a:cubicBezTo>
                    <a:pt x="284274" y="104001"/>
                    <a:pt x="270312" y="109784"/>
                    <a:pt x="255754" y="109784"/>
                  </a:cubicBezTo>
                  <a:lnTo>
                    <a:pt x="54892" y="109784"/>
                  </a:lnTo>
                  <a:cubicBezTo>
                    <a:pt x="40334" y="109784"/>
                    <a:pt x="26372" y="104001"/>
                    <a:pt x="16077" y="93706"/>
                  </a:cubicBezTo>
                  <a:cubicBezTo>
                    <a:pt x="5783" y="83412"/>
                    <a:pt x="0" y="69450"/>
                    <a:pt x="0" y="54892"/>
                  </a:cubicBezTo>
                  <a:lnTo>
                    <a:pt x="0" y="54892"/>
                  </a:lnTo>
                  <a:cubicBezTo>
                    <a:pt x="0" y="40334"/>
                    <a:pt x="5783" y="26372"/>
                    <a:pt x="16077" y="16077"/>
                  </a:cubicBezTo>
                  <a:cubicBezTo>
                    <a:pt x="26372" y="5783"/>
                    <a:pt x="40334" y="0"/>
                    <a:pt x="54892" y="0"/>
                  </a:cubicBezTo>
                  <a:close/>
                </a:path>
              </a:pathLst>
            </a:custGeom>
            <a:solidFill>
              <a:srgbClr val="191919"/>
            </a:solidFill>
            <a:ln w="9525" cap="rnd">
              <a:solidFill>
                <a:srgbClr val="5B5B5B"/>
              </a:solidFill>
              <a:prstDash val="solid"/>
              <a:round/>
            </a:ln>
          </p:spPr>
        </p:sp>
        <p:sp>
          <p:nvSpPr>
            <p:cNvPr name="TextBox 54" id="54"/>
            <p:cNvSpPr txBox="true"/>
            <p:nvPr/>
          </p:nvSpPr>
          <p:spPr>
            <a:xfrm>
              <a:off x="0" y="-38100"/>
              <a:ext cx="310646" cy="1478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5" id="55"/>
          <p:cNvSpPr/>
          <p:nvPr/>
        </p:nvSpPr>
        <p:spPr>
          <a:xfrm flipH="false" flipV="false" rot="0">
            <a:off x="16843682" y="613082"/>
            <a:ext cx="415618" cy="415618"/>
          </a:xfrm>
          <a:custGeom>
            <a:avLst/>
            <a:gdLst/>
            <a:ahLst/>
            <a:cxnLst/>
            <a:rect r="r" b="b" t="t" l="l"/>
            <a:pathLst>
              <a:path h="415618" w="415618">
                <a:moveTo>
                  <a:pt x="0" y="0"/>
                </a:moveTo>
                <a:lnTo>
                  <a:pt x="415618" y="0"/>
                </a:lnTo>
                <a:lnTo>
                  <a:pt x="415618" y="415618"/>
                </a:lnTo>
                <a:lnTo>
                  <a:pt x="0" y="41561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6" id="56"/>
          <p:cNvSpPr txBox="true"/>
          <p:nvPr/>
        </p:nvSpPr>
        <p:spPr>
          <a:xfrm rot="0">
            <a:off x="15742113" y="685662"/>
            <a:ext cx="813226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FFDE59"/>
                </a:solidFill>
                <a:latin typeface="Open Sauce"/>
                <a:ea typeface="Open Sauce"/>
                <a:cs typeface="Open Sauce"/>
                <a:sym typeface="Open Sauce"/>
              </a:rPr>
              <a:t>Contact</a:t>
            </a:r>
          </a:p>
        </p:txBody>
      </p:sp>
      <p:sp>
        <p:nvSpPr>
          <p:cNvPr name="TextBox 57" id="57"/>
          <p:cNvSpPr txBox="true"/>
          <p:nvPr/>
        </p:nvSpPr>
        <p:spPr>
          <a:xfrm rot="0">
            <a:off x="4767400" y="679039"/>
            <a:ext cx="960485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5B5B5B"/>
                </a:solidFill>
                <a:latin typeface="Open Sauce"/>
                <a:ea typeface="Open Sauce"/>
                <a:cs typeface="Open Sauce"/>
                <a:sym typeface="Open Sauce"/>
              </a:rPr>
              <a:t>Introduction</a:t>
            </a:r>
          </a:p>
        </p:txBody>
      </p:sp>
      <p:sp>
        <p:nvSpPr>
          <p:cNvPr name="TextBox 58" id="58"/>
          <p:cNvSpPr txBox="true"/>
          <p:nvPr/>
        </p:nvSpPr>
        <p:spPr>
          <a:xfrm rot="0">
            <a:off x="9107416" y="679039"/>
            <a:ext cx="1375748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5B5B5B"/>
                </a:solidFill>
                <a:latin typeface="Open Sauce"/>
                <a:ea typeface="Open Sauce"/>
                <a:cs typeface="Open Sauce"/>
                <a:sym typeface="Open Sauce"/>
              </a:rPr>
              <a:t>Fault tolerance</a:t>
            </a:r>
          </a:p>
        </p:txBody>
      </p:sp>
      <p:sp>
        <p:nvSpPr>
          <p:cNvPr name="TextBox 59" id="59"/>
          <p:cNvSpPr txBox="true"/>
          <p:nvPr/>
        </p:nvSpPr>
        <p:spPr>
          <a:xfrm rot="0">
            <a:off x="6185362" y="692285"/>
            <a:ext cx="1385526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FFDE59"/>
                </a:solidFill>
                <a:latin typeface="Open Sauce"/>
                <a:ea typeface="Open Sauce"/>
                <a:cs typeface="Open Sauce"/>
                <a:sym typeface="Open Sauce"/>
              </a:rPr>
              <a:t>Architecture</a:t>
            </a:r>
          </a:p>
        </p:txBody>
      </p:sp>
      <p:sp>
        <p:nvSpPr>
          <p:cNvPr name="TextBox 60" id="60"/>
          <p:cNvSpPr txBox="true"/>
          <p:nvPr/>
        </p:nvSpPr>
        <p:spPr>
          <a:xfrm rot="0">
            <a:off x="8028088" y="692285"/>
            <a:ext cx="622129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5E5E5E"/>
                </a:solidFill>
                <a:latin typeface="Open Sauce"/>
                <a:ea typeface="Open Sauce"/>
                <a:cs typeface="Open Sauce"/>
                <a:sym typeface="Open Sauce"/>
              </a:rPr>
              <a:t>Demo</a:t>
            </a:r>
          </a:p>
        </p:txBody>
      </p:sp>
      <p:sp>
        <p:nvSpPr>
          <p:cNvPr name="TextBox 61" id="61"/>
          <p:cNvSpPr txBox="true"/>
          <p:nvPr/>
        </p:nvSpPr>
        <p:spPr>
          <a:xfrm rot="0">
            <a:off x="10940365" y="692285"/>
            <a:ext cx="1066672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5B5B5B"/>
                </a:solidFill>
                <a:latin typeface="Open Sauce"/>
                <a:ea typeface="Open Sauce"/>
                <a:cs typeface="Open Sauce"/>
                <a:sym typeface="Open Sauce"/>
              </a:rPr>
              <a:t>Beneficiaries</a:t>
            </a:r>
          </a:p>
        </p:txBody>
      </p:sp>
      <p:sp>
        <p:nvSpPr>
          <p:cNvPr name="TextBox 62" id="62"/>
          <p:cNvSpPr txBox="true"/>
          <p:nvPr/>
        </p:nvSpPr>
        <p:spPr>
          <a:xfrm rot="0">
            <a:off x="12464236" y="692285"/>
            <a:ext cx="928073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5B5B5B"/>
                </a:solidFill>
                <a:latin typeface="Open Sauce"/>
                <a:ea typeface="Open Sauce"/>
                <a:cs typeface="Open Sauce"/>
                <a:sym typeface="Open Sauce"/>
              </a:rPr>
              <a:t>Conclusion</a:t>
            </a:r>
          </a:p>
        </p:txBody>
      </p:sp>
    </p:spTree>
  </p:cSld>
  <p:clrMapOvr>
    <a:masterClrMapping/>
  </p:clrMapOvr>
  <p:transition spd="fast">
    <p:fade/>
  </p:transition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91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59978" y="9910984"/>
            <a:ext cx="262557" cy="203839"/>
          </a:xfrm>
          <a:custGeom>
            <a:avLst/>
            <a:gdLst/>
            <a:ahLst/>
            <a:cxnLst/>
            <a:rect r="r" b="b" t="t" l="l"/>
            <a:pathLst>
              <a:path h="203839" w="262557">
                <a:moveTo>
                  <a:pt x="0" y="0"/>
                </a:moveTo>
                <a:lnTo>
                  <a:pt x="262557" y="0"/>
                </a:lnTo>
                <a:lnTo>
                  <a:pt x="262557" y="203840"/>
                </a:lnTo>
                <a:lnTo>
                  <a:pt x="0" y="2038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0">
            <a:off x="1009650" y="1152537"/>
            <a:ext cx="262557" cy="203839"/>
          </a:xfrm>
          <a:custGeom>
            <a:avLst/>
            <a:gdLst/>
            <a:ahLst/>
            <a:cxnLst/>
            <a:rect r="r" b="b" t="t" l="l"/>
            <a:pathLst>
              <a:path h="203839" w="262557">
                <a:moveTo>
                  <a:pt x="0" y="203840"/>
                </a:moveTo>
                <a:lnTo>
                  <a:pt x="262557" y="203840"/>
                </a:lnTo>
                <a:lnTo>
                  <a:pt x="262557" y="0"/>
                </a:lnTo>
                <a:lnTo>
                  <a:pt x="0" y="0"/>
                </a:lnTo>
                <a:lnTo>
                  <a:pt x="0" y="20384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true" rot="0">
            <a:off x="17259300" y="1152537"/>
            <a:ext cx="262557" cy="203839"/>
          </a:xfrm>
          <a:custGeom>
            <a:avLst/>
            <a:gdLst/>
            <a:ahLst/>
            <a:cxnLst/>
            <a:rect r="r" b="b" t="t" l="l"/>
            <a:pathLst>
              <a:path h="203839" w="262557">
                <a:moveTo>
                  <a:pt x="262557" y="203840"/>
                </a:moveTo>
                <a:lnTo>
                  <a:pt x="0" y="203840"/>
                </a:lnTo>
                <a:lnTo>
                  <a:pt x="0" y="0"/>
                </a:lnTo>
                <a:lnTo>
                  <a:pt x="262557" y="0"/>
                </a:lnTo>
                <a:lnTo>
                  <a:pt x="262557" y="20384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16432096" y="4422399"/>
            <a:ext cx="4250283" cy="4250283"/>
          </a:xfrm>
          <a:custGeom>
            <a:avLst/>
            <a:gdLst/>
            <a:ahLst/>
            <a:cxnLst/>
            <a:rect r="r" b="b" t="t" l="l"/>
            <a:pathLst>
              <a:path h="4250283" w="4250283">
                <a:moveTo>
                  <a:pt x="4250283" y="0"/>
                </a:moveTo>
                <a:lnTo>
                  <a:pt x="0" y="0"/>
                </a:lnTo>
                <a:lnTo>
                  <a:pt x="0" y="4250283"/>
                </a:lnTo>
                <a:lnTo>
                  <a:pt x="4250283" y="4250283"/>
                </a:lnTo>
                <a:lnTo>
                  <a:pt x="4250283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0">
            <a:off x="17390578" y="9910984"/>
            <a:ext cx="262557" cy="203839"/>
          </a:xfrm>
          <a:custGeom>
            <a:avLst/>
            <a:gdLst/>
            <a:ahLst/>
            <a:cxnLst/>
            <a:rect r="r" b="b" t="t" l="l"/>
            <a:pathLst>
              <a:path h="203839" w="262557">
                <a:moveTo>
                  <a:pt x="262557" y="0"/>
                </a:moveTo>
                <a:lnTo>
                  <a:pt x="0" y="0"/>
                </a:lnTo>
                <a:lnTo>
                  <a:pt x="0" y="203840"/>
                </a:lnTo>
                <a:lnTo>
                  <a:pt x="262557" y="203840"/>
                </a:lnTo>
                <a:lnTo>
                  <a:pt x="26255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1112095" y="4095053"/>
            <a:ext cx="4885788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b="true" sz="3000" spc="-120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INDEXER NODES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949720" y="4961357"/>
            <a:ext cx="6616141" cy="3814035"/>
            <a:chOff x="0" y="0"/>
            <a:chExt cx="8821522" cy="5085380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103282" y="0"/>
              <a:ext cx="8494426" cy="2114911"/>
              <a:chOff x="0" y="0"/>
              <a:chExt cx="1738714" cy="432899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1738714" cy="432899"/>
              </a:xfrm>
              <a:custGeom>
                <a:avLst/>
                <a:gdLst/>
                <a:ahLst/>
                <a:cxnLst/>
                <a:rect r="r" b="b" t="t" l="l"/>
                <a:pathLst>
                  <a:path h="432899" w="1738714">
                    <a:moveTo>
                      <a:pt x="26405" y="0"/>
                    </a:moveTo>
                    <a:lnTo>
                      <a:pt x="1712309" y="0"/>
                    </a:lnTo>
                    <a:cubicBezTo>
                      <a:pt x="1719312" y="0"/>
                      <a:pt x="1726028" y="2782"/>
                      <a:pt x="1730980" y="7734"/>
                    </a:cubicBezTo>
                    <a:cubicBezTo>
                      <a:pt x="1735932" y="12686"/>
                      <a:pt x="1738714" y="19402"/>
                      <a:pt x="1738714" y="26405"/>
                    </a:cubicBezTo>
                    <a:lnTo>
                      <a:pt x="1738714" y="406494"/>
                    </a:lnTo>
                    <a:cubicBezTo>
                      <a:pt x="1738714" y="421077"/>
                      <a:pt x="1726892" y="432899"/>
                      <a:pt x="1712309" y="432899"/>
                    </a:cubicBezTo>
                    <a:lnTo>
                      <a:pt x="26405" y="432899"/>
                    </a:lnTo>
                    <a:cubicBezTo>
                      <a:pt x="19402" y="432899"/>
                      <a:pt x="12686" y="430117"/>
                      <a:pt x="7734" y="425165"/>
                    </a:cubicBezTo>
                    <a:cubicBezTo>
                      <a:pt x="2782" y="420213"/>
                      <a:pt x="0" y="413497"/>
                      <a:pt x="0" y="406494"/>
                    </a:cubicBezTo>
                    <a:lnTo>
                      <a:pt x="0" y="26405"/>
                    </a:lnTo>
                    <a:cubicBezTo>
                      <a:pt x="0" y="19402"/>
                      <a:pt x="2782" y="12686"/>
                      <a:pt x="7734" y="7734"/>
                    </a:cubicBezTo>
                    <a:cubicBezTo>
                      <a:pt x="12686" y="2782"/>
                      <a:pt x="19402" y="0"/>
                      <a:pt x="26405" y="0"/>
                    </a:cubicBezTo>
                    <a:close/>
                  </a:path>
                </a:pathLst>
              </a:custGeom>
              <a:solidFill>
                <a:srgbClr val="191919"/>
              </a:solidFill>
              <a:ln w="9525" cap="rnd">
                <a:solidFill>
                  <a:srgbClr val="5B5B5B"/>
                </a:solidFill>
                <a:prstDash val="solid"/>
                <a:round/>
              </a:ln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38100"/>
                <a:ext cx="1738714" cy="470999"/>
              </a:xfrm>
              <a:prstGeom prst="rect">
                <a:avLst/>
              </a:prstGeom>
            </p:spPr>
            <p:txBody>
              <a:bodyPr anchor="ctr" rtlCol="false" tIns="56404" lIns="56404" bIns="56404" rIns="56404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12" id="12"/>
            <p:cNvSpPr txBox="true"/>
            <p:nvPr/>
          </p:nvSpPr>
          <p:spPr>
            <a:xfrm rot="0">
              <a:off x="865441" y="502483"/>
              <a:ext cx="6970110" cy="11452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583"/>
                </a:lnSpc>
                <a:spcBef>
                  <a:spcPct val="0"/>
                </a:spcBef>
              </a:pPr>
              <a:r>
                <a:rPr lang="en-US" b="true" sz="2559" spc="-102">
                  <a:solidFill>
                    <a:srgbClr val="FFFFFF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1  Receives URLs from master queue</a:t>
              </a:r>
            </a:p>
          </p:txBody>
        </p:sp>
        <p:grpSp>
          <p:nvGrpSpPr>
            <p:cNvPr name="Group 13" id="13"/>
            <p:cNvGrpSpPr/>
            <p:nvPr/>
          </p:nvGrpSpPr>
          <p:grpSpPr>
            <a:xfrm rot="0">
              <a:off x="79907" y="610406"/>
              <a:ext cx="93501" cy="894099"/>
              <a:chOff x="0" y="0"/>
              <a:chExt cx="19139" cy="183012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19139" cy="183012"/>
              </a:xfrm>
              <a:custGeom>
                <a:avLst/>
                <a:gdLst/>
                <a:ahLst/>
                <a:cxnLst/>
                <a:rect r="r" b="b" t="t" l="l"/>
                <a:pathLst>
                  <a:path h="183012" w="19139">
                    <a:moveTo>
                      <a:pt x="9569" y="0"/>
                    </a:moveTo>
                    <a:lnTo>
                      <a:pt x="9569" y="0"/>
                    </a:lnTo>
                    <a:cubicBezTo>
                      <a:pt x="14854" y="0"/>
                      <a:pt x="19139" y="4284"/>
                      <a:pt x="19139" y="9569"/>
                    </a:cubicBezTo>
                    <a:lnTo>
                      <a:pt x="19139" y="173443"/>
                    </a:lnTo>
                    <a:cubicBezTo>
                      <a:pt x="19139" y="175981"/>
                      <a:pt x="18130" y="178415"/>
                      <a:pt x="16336" y="180209"/>
                    </a:cubicBezTo>
                    <a:cubicBezTo>
                      <a:pt x="14541" y="182004"/>
                      <a:pt x="12107" y="183012"/>
                      <a:pt x="9569" y="183012"/>
                    </a:cubicBezTo>
                    <a:lnTo>
                      <a:pt x="9569" y="183012"/>
                    </a:lnTo>
                    <a:cubicBezTo>
                      <a:pt x="7031" y="183012"/>
                      <a:pt x="4597" y="182004"/>
                      <a:pt x="2803" y="180209"/>
                    </a:cubicBezTo>
                    <a:cubicBezTo>
                      <a:pt x="1008" y="178415"/>
                      <a:pt x="0" y="175981"/>
                      <a:pt x="0" y="173443"/>
                    </a:cubicBezTo>
                    <a:lnTo>
                      <a:pt x="0" y="9569"/>
                    </a:lnTo>
                    <a:cubicBezTo>
                      <a:pt x="0" y="7031"/>
                      <a:pt x="1008" y="4597"/>
                      <a:pt x="2803" y="2803"/>
                    </a:cubicBezTo>
                    <a:cubicBezTo>
                      <a:pt x="4597" y="1008"/>
                      <a:pt x="7031" y="0"/>
                      <a:pt x="9569" y="0"/>
                    </a:cubicBezTo>
                    <a:close/>
                  </a:path>
                </a:pathLst>
              </a:custGeom>
              <a:solidFill>
                <a:srgbClr val="FFDE59"/>
              </a:solidFill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0" y="-28575"/>
                <a:ext cx="19139" cy="211587"/>
              </a:xfrm>
              <a:prstGeom prst="rect">
                <a:avLst/>
              </a:prstGeom>
            </p:spPr>
            <p:txBody>
              <a:bodyPr anchor="ctr" rtlCol="false" tIns="56404" lIns="56404" bIns="56404" rIns="56404"/>
              <a:lstStyle/>
              <a:p>
                <a:pPr algn="ctr">
                  <a:lnSpc>
                    <a:spcPts val="1960"/>
                  </a:lnSpc>
                </a:pPr>
              </a:p>
            </p:txBody>
          </p:sp>
        </p:grpSp>
        <p:grpSp>
          <p:nvGrpSpPr>
            <p:cNvPr name="Group 16" id="16"/>
            <p:cNvGrpSpPr/>
            <p:nvPr/>
          </p:nvGrpSpPr>
          <p:grpSpPr>
            <a:xfrm rot="0">
              <a:off x="8527583" y="610406"/>
              <a:ext cx="93501" cy="894099"/>
              <a:chOff x="0" y="0"/>
              <a:chExt cx="19139" cy="183012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19139" cy="183012"/>
              </a:xfrm>
              <a:custGeom>
                <a:avLst/>
                <a:gdLst/>
                <a:ahLst/>
                <a:cxnLst/>
                <a:rect r="r" b="b" t="t" l="l"/>
                <a:pathLst>
                  <a:path h="183012" w="19139">
                    <a:moveTo>
                      <a:pt x="9569" y="0"/>
                    </a:moveTo>
                    <a:lnTo>
                      <a:pt x="9569" y="0"/>
                    </a:lnTo>
                    <a:cubicBezTo>
                      <a:pt x="14854" y="0"/>
                      <a:pt x="19139" y="4284"/>
                      <a:pt x="19139" y="9569"/>
                    </a:cubicBezTo>
                    <a:lnTo>
                      <a:pt x="19139" y="173443"/>
                    </a:lnTo>
                    <a:cubicBezTo>
                      <a:pt x="19139" y="175981"/>
                      <a:pt x="18130" y="178415"/>
                      <a:pt x="16336" y="180209"/>
                    </a:cubicBezTo>
                    <a:cubicBezTo>
                      <a:pt x="14541" y="182004"/>
                      <a:pt x="12107" y="183012"/>
                      <a:pt x="9569" y="183012"/>
                    </a:cubicBezTo>
                    <a:lnTo>
                      <a:pt x="9569" y="183012"/>
                    </a:lnTo>
                    <a:cubicBezTo>
                      <a:pt x="7031" y="183012"/>
                      <a:pt x="4597" y="182004"/>
                      <a:pt x="2803" y="180209"/>
                    </a:cubicBezTo>
                    <a:cubicBezTo>
                      <a:pt x="1008" y="178415"/>
                      <a:pt x="0" y="175981"/>
                      <a:pt x="0" y="173443"/>
                    </a:cubicBezTo>
                    <a:lnTo>
                      <a:pt x="0" y="9569"/>
                    </a:lnTo>
                    <a:cubicBezTo>
                      <a:pt x="0" y="7031"/>
                      <a:pt x="1008" y="4597"/>
                      <a:pt x="2803" y="2803"/>
                    </a:cubicBezTo>
                    <a:cubicBezTo>
                      <a:pt x="4597" y="1008"/>
                      <a:pt x="7031" y="0"/>
                      <a:pt x="9569" y="0"/>
                    </a:cubicBezTo>
                    <a:close/>
                  </a:path>
                </a:pathLst>
              </a:custGeom>
              <a:solidFill>
                <a:srgbClr val="FFDE59"/>
              </a:solidFill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0" y="-28575"/>
                <a:ext cx="19139" cy="211587"/>
              </a:xfrm>
              <a:prstGeom prst="rect">
                <a:avLst/>
              </a:prstGeom>
            </p:spPr>
            <p:txBody>
              <a:bodyPr anchor="ctr" rtlCol="false" tIns="56404" lIns="56404" bIns="56404" rIns="56404"/>
              <a:lstStyle/>
              <a:p>
                <a:pPr algn="ctr">
                  <a:lnSpc>
                    <a:spcPts val="1960"/>
                  </a:lnSpc>
                </a:pPr>
              </a:p>
            </p:txBody>
          </p:sp>
        </p:grpSp>
        <p:sp>
          <p:nvSpPr>
            <p:cNvPr name="TextBox 19" id="19"/>
            <p:cNvSpPr txBox="true"/>
            <p:nvPr/>
          </p:nvSpPr>
          <p:spPr>
            <a:xfrm rot="0">
              <a:off x="2457169" y="3864108"/>
              <a:ext cx="6319206" cy="39880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385542" indent="-192771" lvl="1">
                <a:lnSpc>
                  <a:spcPts val="2500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1785" spc="-71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Manages  task distribution 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2502316" y="2935952"/>
              <a:ext cx="6319206" cy="64848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074"/>
                </a:lnSpc>
                <a:spcBef>
                  <a:spcPct val="0"/>
                </a:spcBef>
              </a:pPr>
              <a:r>
                <a:rPr lang="en-US" b="true" sz="2910" spc="-116">
                  <a:solidFill>
                    <a:srgbClr val="FFFFFF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MASTER NODES</a:t>
              </a:r>
            </a:p>
          </p:txBody>
        </p:sp>
        <p:grpSp>
          <p:nvGrpSpPr>
            <p:cNvPr name="Group 21" id="21"/>
            <p:cNvGrpSpPr/>
            <p:nvPr/>
          </p:nvGrpSpPr>
          <p:grpSpPr>
            <a:xfrm rot="0">
              <a:off x="1790139" y="3357704"/>
              <a:ext cx="84770" cy="810603"/>
              <a:chOff x="0" y="0"/>
              <a:chExt cx="19139" cy="183012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0"/>
                <a:ext cx="19139" cy="183012"/>
              </a:xfrm>
              <a:custGeom>
                <a:avLst/>
                <a:gdLst/>
                <a:ahLst/>
                <a:cxnLst/>
                <a:rect r="r" b="b" t="t" l="l"/>
                <a:pathLst>
                  <a:path h="183012" w="19139">
                    <a:moveTo>
                      <a:pt x="9569" y="0"/>
                    </a:moveTo>
                    <a:lnTo>
                      <a:pt x="9569" y="0"/>
                    </a:lnTo>
                    <a:cubicBezTo>
                      <a:pt x="14854" y="0"/>
                      <a:pt x="19139" y="4284"/>
                      <a:pt x="19139" y="9569"/>
                    </a:cubicBezTo>
                    <a:lnTo>
                      <a:pt x="19139" y="173443"/>
                    </a:lnTo>
                    <a:cubicBezTo>
                      <a:pt x="19139" y="175981"/>
                      <a:pt x="18130" y="178415"/>
                      <a:pt x="16336" y="180209"/>
                    </a:cubicBezTo>
                    <a:cubicBezTo>
                      <a:pt x="14541" y="182004"/>
                      <a:pt x="12107" y="183012"/>
                      <a:pt x="9569" y="183012"/>
                    </a:cubicBezTo>
                    <a:lnTo>
                      <a:pt x="9569" y="183012"/>
                    </a:lnTo>
                    <a:cubicBezTo>
                      <a:pt x="7031" y="183012"/>
                      <a:pt x="4597" y="182004"/>
                      <a:pt x="2803" y="180209"/>
                    </a:cubicBezTo>
                    <a:cubicBezTo>
                      <a:pt x="1008" y="178415"/>
                      <a:pt x="0" y="175981"/>
                      <a:pt x="0" y="173443"/>
                    </a:cubicBezTo>
                    <a:lnTo>
                      <a:pt x="0" y="9569"/>
                    </a:lnTo>
                    <a:cubicBezTo>
                      <a:pt x="0" y="7031"/>
                      <a:pt x="1008" y="4597"/>
                      <a:pt x="2803" y="2803"/>
                    </a:cubicBezTo>
                    <a:cubicBezTo>
                      <a:pt x="4597" y="1008"/>
                      <a:pt x="7031" y="0"/>
                      <a:pt x="9569" y="0"/>
                    </a:cubicBezTo>
                    <a:close/>
                  </a:path>
                </a:pathLst>
              </a:custGeom>
              <a:solidFill>
                <a:srgbClr val="FFDE59"/>
              </a:solidFill>
            </p:spPr>
          </p:sp>
          <p:sp>
            <p:nvSpPr>
              <p:cNvPr name="TextBox 23" id="23"/>
              <p:cNvSpPr txBox="true"/>
              <p:nvPr/>
            </p:nvSpPr>
            <p:spPr>
              <a:xfrm>
                <a:off x="0" y="-28575"/>
                <a:ext cx="19139" cy="211587"/>
              </a:xfrm>
              <a:prstGeom prst="rect">
                <a:avLst/>
              </a:prstGeom>
            </p:spPr>
            <p:txBody>
              <a:bodyPr anchor="ctr" rtlCol="false" tIns="51137" lIns="51137" bIns="51137" rIns="51137"/>
              <a:lstStyle/>
              <a:p>
                <a:pPr algn="ctr">
                  <a:lnSpc>
                    <a:spcPts val="1959"/>
                  </a:lnSpc>
                </a:pPr>
              </a:p>
            </p:txBody>
          </p:sp>
        </p:grpSp>
        <p:grpSp>
          <p:nvGrpSpPr>
            <p:cNvPr name="Group 24" id="24"/>
            <p:cNvGrpSpPr/>
            <p:nvPr/>
          </p:nvGrpSpPr>
          <p:grpSpPr>
            <a:xfrm rot="0">
              <a:off x="23497" y="2959491"/>
              <a:ext cx="8538516" cy="2125889"/>
              <a:chOff x="0" y="0"/>
              <a:chExt cx="1738714" cy="432899"/>
            </a:xfrm>
          </p:grpSpPr>
          <p:sp>
            <p:nvSpPr>
              <p:cNvPr name="Freeform 25" id="25"/>
              <p:cNvSpPr/>
              <p:nvPr/>
            </p:nvSpPr>
            <p:spPr>
              <a:xfrm flipH="false" flipV="false" rot="0">
                <a:off x="0" y="0"/>
                <a:ext cx="1738714" cy="432899"/>
              </a:xfrm>
              <a:custGeom>
                <a:avLst/>
                <a:gdLst/>
                <a:ahLst/>
                <a:cxnLst/>
                <a:rect r="r" b="b" t="t" l="l"/>
                <a:pathLst>
                  <a:path h="432899" w="1738714">
                    <a:moveTo>
                      <a:pt x="26269" y="0"/>
                    </a:moveTo>
                    <a:lnTo>
                      <a:pt x="1712445" y="0"/>
                    </a:lnTo>
                    <a:cubicBezTo>
                      <a:pt x="1726953" y="0"/>
                      <a:pt x="1738714" y="11761"/>
                      <a:pt x="1738714" y="26269"/>
                    </a:cubicBezTo>
                    <a:lnTo>
                      <a:pt x="1738714" y="406630"/>
                    </a:lnTo>
                    <a:cubicBezTo>
                      <a:pt x="1738714" y="421138"/>
                      <a:pt x="1726953" y="432899"/>
                      <a:pt x="1712445" y="432899"/>
                    </a:cubicBezTo>
                    <a:lnTo>
                      <a:pt x="26269" y="432899"/>
                    </a:lnTo>
                    <a:cubicBezTo>
                      <a:pt x="11761" y="432899"/>
                      <a:pt x="0" y="421138"/>
                      <a:pt x="0" y="406630"/>
                    </a:cubicBezTo>
                    <a:lnTo>
                      <a:pt x="0" y="26269"/>
                    </a:lnTo>
                    <a:cubicBezTo>
                      <a:pt x="0" y="11761"/>
                      <a:pt x="11761" y="0"/>
                      <a:pt x="26269" y="0"/>
                    </a:cubicBezTo>
                    <a:close/>
                  </a:path>
                </a:pathLst>
              </a:custGeom>
              <a:solidFill>
                <a:srgbClr val="191919"/>
              </a:solidFill>
              <a:ln w="9525" cap="rnd">
                <a:solidFill>
                  <a:srgbClr val="5B5B5B"/>
                </a:solidFill>
                <a:prstDash val="solid"/>
                <a:round/>
              </a:ln>
            </p:spPr>
          </p:sp>
          <p:sp>
            <p:nvSpPr>
              <p:cNvPr name="TextBox 26" id="26"/>
              <p:cNvSpPr txBox="true"/>
              <p:nvPr/>
            </p:nvSpPr>
            <p:spPr>
              <a:xfrm>
                <a:off x="0" y="-38100"/>
                <a:ext cx="1738714" cy="470999"/>
              </a:xfrm>
              <a:prstGeom prst="rect">
                <a:avLst/>
              </a:prstGeom>
            </p:spPr>
            <p:txBody>
              <a:bodyPr anchor="ctr" rtlCol="false" tIns="56697" lIns="56697" bIns="56697" rIns="56697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27" id="27"/>
            <p:cNvSpPr txBox="true"/>
            <p:nvPr/>
          </p:nvSpPr>
          <p:spPr>
            <a:xfrm rot="0">
              <a:off x="789611" y="3692529"/>
              <a:ext cx="7006287" cy="5483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581"/>
                </a:lnSpc>
                <a:spcBef>
                  <a:spcPct val="0"/>
                </a:spcBef>
              </a:pPr>
              <a:r>
                <a:rPr lang="en-US" b="true" sz="2558" spc="-102">
                  <a:solidFill>
                    <a:srgbClr val="FFFFFF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2  Adds URLs to the crawl queue</a:t>
              </a:r>
            </a:p>
          </p:txBody>
        </p:sp>
        <p:grpSp>
          <p:nvGrpSpPr>
            <p:cNvPr name="Group 28" id="28"/>
            <p:cNvGrpSpPr/>
            <p:nvPr/>
          </p:nvGrpSpPr>
          <p:grpSpPr>
            <a:xfrm rot="0">
              <a:off x="0" y="3573065"/>
              <a:ext cx="93986" cy="898739"/>
              <a:chOff x="0" y="0"/>
              <a:chExt cx="19139" cy="183012"/>
            </a:xfrm>
          </p:grpSpPr>
          <p:sp>
            <p:nvSpPr>
              <p:cNvPr name="Freeform 29" id="29"/>
              <p:cNvSpPr/>
              <p:nvPr/>
            </p:nvSpPr>
            <p:spPr>
              <a:xfrm flipH="false" flipV="false" rot="0">
                <a:off x="0" y="0"/>
                <a:ext cx="19139" cy="183012"/>
              </a:xfrm>
              <a:custGeom>
                <a:avLst/>
                <a:gdLst/>
                <a:ahLst/>
                <a:cxnLst/>
                <a:rect r="r" b="b" t="t" l="l"/>
                <a:pathLst>
                  <a:path h="183012" w="19139">
                    <a:moveTo>
                      <a:pt x="9569" y="0"/>
                    </a:moveTo>
                    <a:lnTo>
                      <a:pt x="9569" y="0"/>
                    </a:lnTo>
                    <a:cubicBezTo>
                      <a:pt x="14854" y="0"/>
                      <a:pt x="19139" y="4284"/>
                      <a:pt x="19139" y="9569"/>
                    </a:cubicBezTo>
                    <a:lnTo>
                      <a:pt x="19139" y="173443"/>
                    </a:lnTo>
                    <a:cubicBezTo>
                      <a:pt x="19139" y="175981"/>
                      <a:pt x="18130" y="178415"/>
                      <a:pt x="16336" y="180209"/>
                    </a:cubicBezTo>
                    <a:cubicBezTo>
                      <a:pt x="14541" y="182004"/>
                      <a:pt x="12107" y="183012"/>
                      <a:pt x="9569" y="183012"/>
                    </a:cubicBezTo>
                    <a:lnTo>
                      <a:pt x="9569" y="183012"/>
                    </a:lnTo>
                    <a:cubicBezTo>
                      <a:pt x="7031" y="183012"/>
                      <a:pt x="4597" y="182004"/>
                      <a:pt x="2803" y="180209"/>
                    </a:cubicBezTo>
                    <a:cubicBezTo>
                      <a:pt x="1008" y="178415"/>
                      <a:pt x="0" y="175981"/>
                      <a:pt x="0" y="173443"/>
                    </a:cubicBezTo>
                    <a:lnTo>
                      <a:pt x="0" y="9569"/>
                    </a:lnTo>
                    <a:cubicBezTo>
                      <a:pt x="0" y="7031"/>
                      <a:pt x="1008" y="4597"/>
                      <a:pt x="2803" y="2803"/>
                    </a:cubicBezTo>
                    <a:cubicBezTo>
                      <a:pt x="4597" y="1008"/>
                      <a:pt x="7031" y="0"/>
                      <a:pt x="9569" y="0"/>
                    </a:cubicBezTo>
                    <a:close/>
                  </a:path>
                </a:pathLst>
              </a:custGeom>
              <a:solidFill>
                <a:srgbClr val="FFDE59"/>
              </a:solidFill>
            </p:spPr>
          </p:sp>
          <p:sp>
            <p:nvSpPr>
              <p:cNvPr name="TextBox 30" id="30"/>
              <p:cNvSpPr txBox="true"/>
              <p:nvPr/>
            </p:nvSpPr>
            <p:spPr>
              <a:xfrm>
                <a:off x="0" y="-28575"/>
                <a:ext cx="19139" cy="211587"/>
              </a:xfrm>
              <a:prstGeom prst="rect">
                <a:avLst/>
              </a:prstGeom>
            </p:spPr>
            <p:txBody>
              <a:bodyPr anchor="ctr" rtlCol="false" tIns="56697" lIns="56697" bIns="56697" rIns="56697"/>
              <a:lstStyle/>
              <a:p>
                <a:pPr algn="ctr">
                  <a:lnSpc>
                    <a:spcPts val="1960"/>
                  </a:lnSpc>
                </a:pPr>
              </a:p>
            </p:txBody>
          </p:sp>
        </p:grpSp>
        <p:grpSp>
          <p:nvGrpSpPr>
            <p:cNvPr name="Group 31" id="31"/>
            <p:cNvGrpSpPr/>
            <p:nvPr/>
          </p:nvGrpSpPr>
          <p:grpSpPr>
            <a:xfrm rot="0">
              <a:off x="8491522" y="3573065"/>
              <a:ext cx="93986" cy="898739"/>
              <a:chOff x="0" y="0"/>
              <a:chExt cx="19139" cy="183012"/>
            </a:xfrm>
          </p:grpSpPr>
          <p:sp>
            <p:nvSpPr>
              <p:cNvPr name="Freeform 32" id="32"/>
              <p:cNvSpPr/>
              <p:nvPr/>
            </p:nvSpPr>
            <p:spPr>
              <a:xfrm flipH="false" flipV="false" rot="0">
                <a:off x="0" y="0"/>
                <a:ext cx="19139" cy="183012"/>
              </a:xfrm>
              <a:custGeom>
                <a:avLst/>
                <a:gdLst/>
                <a:ahLst/>
                <a:cxnLst/>
                <a:rect r="r" b="b" t="t" l="l"/>
                <a:pathLst>
                  <a:path h="183012" w="19139">
                    <a:moveTo>
                      <a:pt x="9569" y="0"/>
                    </a:moveTo>
                    <a:lnTo>
                      <a:pt x="9569" y="0"/>
                    </a:lnTo>
                    <a:cubicBezTo>
                      <a:pt x="14854" y="0"/>
                      <a:pt x="19139" y="4284"/>
                      <a:pt x="19139" y="9569"/>
                    </a:cubicBezTo>
                    <a:lnTo>
                      <a:pt x="19139" y="173443"/>
                    </a:lnTo>
                    <a:cubicBezTo>
                      <a:pt x="19139" y="175981"/>
                      <a:pt x="18130" y="178415"/>
                      <a:pt x="16336" y="180209"/>
                    </a:cubicBezTo>
                    <a:cubicBezTo>
                      <a:pt x="14541" y="182004"/>
                      <a:pt x="12107" y="183012"/>
                      <a:pt x="9569" y="183012"/>
                    </a:cubicBezTo>
                    <a:lnTo>
                      <a:pt x="9569" y="183012"/>
                    </a:lnTo>
                    <a:cubicBezTo>
                      <a:pt x="7031" y="183012"/>
                      <a:pt x="4597" y="182004"/>
                      <a:pt x="2803" y="180209"/>
                    </a:cubicBezTo>
                    <a:cubicBezTo>
                      <a:pt x="1008" y="178415"/>
                      <a:pt x="0" y="175981"/>
                      <a:pt x="0" y="173443"/>
                    </a:cubicBezTo>
                    <a:lnTo>
                      <a:pt x="0" y="9569"/>
                    </a:lnTo>
                    <a:cubicBezTo>
                      <a:pt x="0" y="7031"/>
                      <a:pt x="1008" y="4597"/>
                      <a:pt x="2803" y="2803"/>
                    </a:cubicBezTo>
                    <a:cubicBezTo>
                      <a:pt x="4597" y="1008"/>
                      <a:pt x="7031" y="0"/>
                      <a:pt x="9569" y="0"/>
                    </a:cubicBezTo>
                    <a:close/>
                  </a:path>
                </a:pathLst>
              </a:custGeom>
              <a:solidFill>
                <a:srgbClr val="FFDE59"/>
              </a:solidFill>
            </p:spPr>
          </p:sp>
          <p:sp>
            <p:nvSpPr>
              <p:cNvPr name="TextBox 33" id="33"/>
              <p:cNvSpPr txBox="true"/>
              <p:nvPr/>
            </p:nvSpPr>
            <p:spPr>
              <a:xfrm>
                <a:off x="0" y="-28575"/>
                <a:ext cx="19139" cy="211587"/>
              </a:xfrm>
              <a:prstGeom prst="rect">
                <a:avLst/>
              </a:prstGeom>
            </p:spPr>
            <p:txBody>
              <a:bodyPr anchor="ctr" rtlCol="false" tIns="56697" lIns="56697" bIns="56697" rIns="56697"/>
              <a:lstStyle/>
              <a:p>
                <a:pPr algn="ctr">
                  <a:lnSpc>
                    <a:spcPts val="1960"/>
                  </a:lnSpc>
                </a:pPr>
              </a:p>
            </p:txBody>
          </p:sp>
        </p:grpSp>
      </p:grpSp>
      <p:sp>
        <p:nvSpPr>
          <p:cNvPr name="Freeform 34" id="34"/>
          <p:cNvSpPr/>
          <p:nvPr/>
        </p:nvSpPr>
        <p:spPr>
          <a:xfrm flipH="false" flipV="false" rot="-10800000">
            <a:off x="15068686" y="1417429"/>
            <a:ext cx="3339562" cy="3339562"/>
          </a:xfrm>
          <a:custGeom>
            <a:avLst/>
            <a:gdLst/>
            <a:ahLst/>
            <a:cxnLst/>
            <a:rect r="r" b="b" t="t" l="l"/>
            <a:pathLst>
              <a:path h="3339562" w="3339562">
                <a:moveTo>
                  <a:pt x="0" y="0"/>
                </a:moveTo>
                <a:lnTo>
                  <a:pt x="3339562" y="0"/>
                </a:lnTo>
                <a:lnTo>
                  <a:pt x="3339562" y="3339562"/>
                </a:lnTo>
                <a:lnTo>
                  <a:pt x="0" y="33395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5" id="35"/>
          <p:cNvSpPr/>
          <p:nvPr/>
        </p:nvSpPr>
        <p:spPr>
          <a:xfrm flipH="false" flipV="false" rot="0">
            <a:off x="8484499" y="1511548"/>
            <a:ext cx="9628633" cy="3178768"/>
          </a:xfrm>
          <a:custGeom>
            <a:avLst/>
            <a:gdLst/>
            <a:ahLst/>
            <a:cxnLst/>
            <a:rect r="r" b="b" t="t" l="l"/>
            <a:pathLst>
              <a:path h="3178768" w="9628633">
                <a:moveTo>
                  <a:pt x="0" y="0"/>
                </a:moveTo>
                <a:lnTo>
                  <a:pt x="9628633" y="0"/>
                </a:lnTo>
                <a:lnTo>
                  <a:pt x="9628633" y="3178768"/>
                </a:lnTo>
                <a:lnTo>
                  <a:pt x="0" y="317876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-22814"/>
            </a:stretch>
          </a:blipFill>
        </p:spPr>
      </p:sp>
      <p:sp>
        <p:nvSpPr>
          <p:cNvPr name="TextBox 36" id="36"/>
          <p:cNvSpPr txBox="true"/>
          <p:nvPr/>
        </p:nvSpPr>
        <p:spPr>
          <a:xfrm rot="0">
            <a:off x="1140928" y="1949583"/>
            <a:ext cx="10380864" cy="14531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46"/>
              </a:lnSpc>
            </a:pPr>
            <a:r>
              <a:rPr lang="en-US" sz="6094" spc="-243">
                <a:solidFill>
                  <a:srgbClr val="FFDE59"/>
                </a:solidFill>
                <a:latin typeface="TT Lakes Neue Expanded"/>
                <a:ea typeface="TT Lakes Neue Expanded"/>
                <a:cs typeface="TT Lakes Neue Expanded"/>
                <a:sym typeface="TT Lakes Neue Expanded"/>
              </a:rPr>
              <a:t>INDEXER</a:t>
            </a:r>
          </a:p>
          <a:p>
            <a:pPr algn="l">
              <a:lnSpc>
                <a:spcPts val="5546"/>
              </a:lnSpc>
            </a:pPr>
            <a:r>
              <a:rPr lang="en-US" sz="6094" spc="-243">
                <a:solidFill>
                  <a:srgbClr val="FFDE59"/>
                </a:solidFill>
                <a:latin typeface="TT Lakes Neue Expanded"/>
                <a:ea typeface="TT Lakes Neue Expanded"/>
                <a:cs typeface="TT Lakes Neue Expanded"/>
                <a:sym typeface="TT Lakes Neue Expanded"/>
              </a:rPr>
              <a:t>NODE</a:t>
            </a:r>
          </a:p>
        </p:txBody>
      </p:sp>
      <p:grpSp>
        <p:nvGrpSpPr>
          <p:cNvPr name="Group 37" id="37"/>
          <p:cNvGrpSpPr/>
          <p:nvPr/>
        </p:nvGrpSpPr>
        <p:grpSpPr>
          <a:xfrm rot="0">
            <a:off x="9292824" y="4961357"/>
            <a:ext cx="6370820" cy="1586184"/>
            <a:chOff x="0" y="0"/>
            <a:chExt cx="1738714" cy="432899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1738714" cy="432899"/>
            </a:xfrm>
            <a:custGeom>
              <a:avLst/>
              <a:gdLst/>
              <a:ahLst/>
              <a:cxnLst/>
              <a:rect r="r" b="b" t="t" l="l"/>
              <a:pathLst>
                <a:path h="432899" w="1738714">
                  <a:moveTo>
                    <a:pt x="30380" y="0"/>
                  </a:moveTo>
                  <a:lnTo>
                    <a:pt x="1708334" y="0"/>
                  </a:lnTo>
                  <a:cubicBezTo>
                    <a:pt x="1716391" y="0"/>
                    <a:pt x="1724119" y="3201"/>
                    <a:pt x="1729816" y="8898"/>
                  </a:cubicBezTo>
                  <a:cubicBezTo>
                    <a:pt x="1735513" y="14596"/>
                    <a:pt x="1738714" y="22323"/>
                    <a:pt x="1738714" y="30380"/>
                  </a:cubicBezTo>
                  <a:lnTo>
                    <a:pt x="1738714" y="402518"/>
                  </a:lnTo>
                  <a:cubicBezTo>
                    <a:pt x="1738714" y="419297"/>
                    <a:pt x="1725113" y="432899"/>
                    <a:pt x="1708334" y="432899"/>
                  </a:cubicBezTo>
                  <a:lnTo>
                    <a:pt x="30380" y="432899"/>
                  </a:lnTo>
                  <a:cubicBezTo>
                    <a:pt x="22323" y="432899"/>
                    <a:pt x="14596" y="429698"/>
                    <a:pt x="8898" y="424001"/>
                  </a:cubicBezTo>
                  <a:cubicBezTo>
                    <a:pt x="3201" y="418303"/>
                    <a:pt x="0" y="410576"/>
                    <a:pt x="0" y="402518"/>
                  </a:cubicBezTo>
                  <a:lnTo>
                    <a:pt x="0" y="30380"/>
                  </a:lnTo>
                  <a:cubicBezTo>
                    <a:pt x="0" y="22323"/>
                    <a:pt x="3201" y="14596"/>
                    <a:pt x="8898" y="8898"/>
                  </a:cubicBezTo>
                  <a:cubicBezTo>
                    <a:pt x="14596" y="3201"/>
                    <a:pt x="22323" y="0"/>
                    <a:pt x="30380" y="0"/>
                  </a:cubicBezTo>
                  <a:close/>
                </a:path>
              </a:pathLst>
            </a:custGeom>
            <a:solidFill>
              <a:srgbClr val="191919"/>
            </a:solidFill>
            <a:ln w="9525" cap="rnd">
              <a:solidFill>
                <a:srgbClr val="5B5B5B"/>
              </a:solidFill>
              <a:prstDash val="solid"/>
              <a:round/>
            </a:ln>
          </p:spPr>
        </p:sp>
        <p:sp>
          <p:nvSpPr>
            <p:cNvPr name="TextBox 39" id="39"/>
            <p:cNvSpPr txBox="true"/>
            <p:nvPr/>
          </p:nvSpPr>
          <p:spPr>
            <a:xfrm>
              <a:off x="0" y="-38100"/>
              <a:ext cx="1738714" cy="470999"/>
            </a:xfrm>
            <a:prstGeom prst="rect">
              <a:avLst/>
            </a:prstGeom>
          </p:spPr>
          <p:txBody>
            <a:bodyPr anchor="ctr" rtlCol="false" tIns="49024" lIns="49024" bIns="49024" rIns="49024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40" id="40"/>
          <p:cNvSpPr txBox="true"/>
          <p:nvPr/>
        </p:nvSpPr>
        <p:spPr>
          <a:xfrm rot="0">
            <a:off x="9864443" y="5328694"/>
            <a:ext cx="5227582" cy="8684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83"/>
              </a:lnSpc>
              <a:spcBef>
                <a:spcPct val="0"/>
              </a:spcBef>
            </a:pPr>
            <a:r>
              <a:rPr lang="en-US" b="true" sz="2559" spc="-102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3 Periodically saves its status in Dyanmo DB</a:t>
            </a:r>
          </a:p>
        </p:txBody>
      </p:sp>
      <p:grpSp>
        <p:nvGrpSpPr>
          <p:cNvPr name="Group 41" id="41"/>
          <p:cNvGrpSpPr/>
          <p:nvPr/>
        </p:nvGrpSpPr>
        <p:grpSpPr>
          <a:xfrm rot="0">
            <a:off x="9275293" y="5419162"/>
            <a:ext cx="70126" cy="670574"/>
            <a:chOff x="0" y="0"/>
            <a:chExt cx="19139" cy="183012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19139" cy="183012"/>
            </a:xfrm>
            <a:custGeom>
              <a:avLst/>
              <a:gdLst/>
              <a:ahLst/>
              <a:cxnLst/>
              <a:rect r="r" b="b" t="t" l="l"/>
              <a:pathLst>
                <a:path h="183012" w="19139">
                  <a:moveTo>
                    <a:pt x="9569" y="0"/>
                  </a:moveTo>
                  <a:lnTo>
                    <a:pt x="9569" y="0"/>
                  </a:lnTo>
                  <a:cubicBezTo>
                    <a:pt x="14854" y="0"/>
                    <a:pt x="19139" y="4284"/>
                    <a:pt x="19139" y="9569"/>
                  </a:cubicBezTo>
                  <a:lnTo>
                    <a:pt x="19139" y="173443"/>
                  </a:lnTo>
                  <a:cubicBezTo>
                    <a:pt x="19139" y="175981"/>
                    <a:pt x="18130" y="178415"/>
                    <a:pt x="16336" y="180209"/>
                  </a:cubicBezTo>
                  <a:cubicBezTo>
                    <a:pt x="14541" y="182004"/>
                    <a:pt x="12107" y="183012"/>
                    <a:pt x="9569" y="183012"/>
                  </a:cubicBezTo>
                  <a:lnTo>
                    <a:pt x="9569" y="183012"/>
                  </a:lnTo>
                  <a:cubicBezTo>
                    <a:pt x="7031" y="183012"/>
                    <a:pt x="4597" y="182004"/>
                    <a:pt x="2803" y="180209"/>
                  </a:cubicBezTo>
                  <a:cubicBezTo>
                    <a:pt x="1008" y="178415"/>
                    <a:pt x="0" y="175981"/>
                    <a:pt x="0" y="173443"/>
                  </a:cubicBezTo>
                  <a:lnTo>
                    <a:pt x="0" y="9569"/>
                  </a:lnTo>
                  <a:cubicBezTo>
                    <a:pt x="0" y="7031"/>
                    <a:pt x="1008" y="4597"/>
                    <a:pt x="2803" y="2803"/>
                  </a:cubicBezTo>
                  <a:cubicBezTo>
                    <a:pt x="4597" y="1008"/>
                    <a:pt x="7031" y="0"/>
                    <a:pt x="9569" y="0"/>
                  </a:cubicBez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name="TextBox 43" id="43"/>
            <p:cNvSpPr txBox="true"/>
            <p:nvPr/>
          </p:nvSpPr>
          <p:spPr>
            <a:xfrm>
              <a:off x="0" y="-28575"/>
              <a:ext cx="19139" cy="211587"/>
            </a:xfrm>
            <a:prstGeom prst="rect">
              <a:avLst/>
            </a:prstGeom>
          </p:spPr>
          <p:txBody>
            <a:bodyPr anchor="ctr" rtlCol="false" tIns="49024" lIns="49024" bIns="49024" rIns="49024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44" id="44"/>
          <p:cNvGrpSpPr/>
          <p:nvPr/>
        </p:nvGrpSpPr>
        <p:grpSpPr>
          <a:xfrm rot="0">
            <a:off x="15611049" y="5419162"/>
            <a:ext cx="70126" cy="670574"/>
            <a:chOff x="0" y="0"/>
            <a:chExt cx="19139" cy="183012"/>
          </a:xfrm>
        </p:grpSpPr>
        <p:sp>
          <p:nvSpPr>
            <p:cNvPr name="Freeform 45" id="45"/>
            <p:cNvSpPr/>
            <p:nvPr/>
          </p:nvSpPr>
          <p:spPr>
            <a:xfrm flipH="false" flipV="false" rot="0">
              <a:off x="0" y="0"/>
              <a:ext cx="19139" cy="183012"/>
            </a:xfrm>
            <a:custGeom>
              <a:avLst/>
              <a:gdLst/>
              <a:ahLst/>
              <a:cxnLst/>
              <a:rect r="r" b="b" t="t" l="l"/>
              <a:pathLst>
                <a:path h="183012" w="19139">
                  <a:moveTo>
                    <a:pt x="9569" y="0"/>
                  </a:moveTo>
                  <a:lnTo>
                    <a:pt x="9569" y="0"/>
                  </a:lnTo>
                  <a:cubicBezTo>
                    <a:pt x="14854" y="0"/>
                    <a:pt x="19139" y="4284"/>
                    <a:pt x="19139" y="9569"/>
                  </a:cubicBezTo>
                  <a:lnTo>
                    <a:pt x="19139" y="173443"/>
                  </a:lnTo>
                  <a:cubicBezTo>
                    <a:pt x="19139" y="175981"/>
                    <a:pt x="18130" y="178415"/>
                    <a:pt x="16336" y="180209"/>
                  </a:cubicBezTo>
                  <a:cubicBezTo>
                    <a:pt x="14541" y="182004"/>
                    <a:pt x="12107" y="183012"/>
                    <a:pt x="9569" y="183012"/>
                  </a:cubicBezTo>
                  <a:lnTo>
                    <a:pt x="9569" y="183012"/>
                  </a:lnTo>
                  <a:cubicBezTo>
                    <a:pt x="7031" y="183012"/>
                    <a:pt x="4597" y="182004"/>
                    <a:pt x="2803" y="180209"/>
                  </a:cubicBezTo>
                  <a:cubicBezTo>
                    <a:pt x="1008" y="178415"/>
                    <a:pt x="0" y="175981"/>
                    <a:pt x="0" y="173443"/>
                  </a:cubicBezTo>
                  <a:lnTo>
                    <a:pt x="0" y="9569"/>
                  </a:lnTo>
                  <a:cubicBezTo>
                    <a:pt x="0" y="7031"/>
                    <a:pt x="1008" y="4597"/>
                    <a:pt x="2803" y="2803"/>
                  </a:cubicBezTo>
                  <a:cubicBezTo>
                    <a:pt x="4597" y="1008"/>
                    <a:pt x="7031" y="0"/>
                    <a:pt x="9569" y="0"/>
                  </a:cubicBez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name="TextBox 46" id="46"/>
            <p:cNvSpPr txBox="true"/>
            <p:nvPr/>
          </p:nvSpPr>
          <p:spPr>
            <a:xfrm>
              <a:off x="0" y="-28575"/>
              <a:ext cx="19139" cy="211587"/>
            </a:xfrm>
            <a:prstGeom prst="rect">
              <a:avLst/>
            </a:prstGeom>
          </p:spPr>
          <p:txBody>
            <a:bodyPr anchor="ctr" rtlCol="false" tIns="49024" lIns="49024" bIns="49024" rIns="49024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sp>
        <p:nvSpPr>
          <p:cNvPr name="TextBox 47" id="47"/>
          <p:cNvSpPr txBox="true"/>
          <p:nvPr/>
        </p:nvSpPr>
        <p:spPr>
          <a:xfrm rot="0">
            <a:off x="11058239" y="7849913"/>
            <a:ext cx="4739404" cy="3086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85542" indent="-192771" lvl="1">
              <a:lnSpc>
                <a:spcPts val="2500"/>
              </a:lnSpc>
              <a:spcBef>
                <a:spcPct val="0"/>
              </a:spcBef>
              <a:buFont typeface="Arial"/>
              <a:buChar char="•"/>
            </a:pPr>
            <a:r>
              <a:rPr lang="en-US" sz="1785" spc="-71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Manages  task distribution 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11092099" y="7149034"/>
            <a:ext cx="4739404" cy="5006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74"/>
              </a:lnSpc>
              <a:spcBef>
                <a:spcPct val="0"/>
              </a:spcBef>
            </a:pPr>
            <a:r>
              <a:rPr lang="en-US" b="true" sz="2910" spc="-116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MASTER NODES</a:t>
            </a:r>
          </a:p>
        </p:txBody>
      </p:sp>
      <p:grpSp>
        <p:nvGrpSpPr>
          <p:cNvPr name="Group 49" id="49"/>
          <p:cNvGrpSpPr/>
          <p:nvPr/>
        </p:nvGrpSpPr>
        <p:grpSpPr>
          <a:xfrm rot="0">
            <a:off x="10557967" y="7479635"/>
            <a:ext cx="63577" cy="607953"/>
            <a:chOff x="0" y="0"/>
            <a:chExt cx="19139" cy="183012"/>
          </a:xfrm>
        </p:grpSpPr>
        <p:sp>
          <p:nvSpPr>
            <p:cNvPr name="Freeform 50" id="50"/>
            <p:cNvSpPr/>
            <p:nvPr/>
          </p:nvSpPr>
          <p:spPr>
            <a:xfrm flipH="false" flipV="false" rot="0">
              <a:off x="0" y="0"/>
              <a:ext cx="19139" cy="183012"/>
            </a:xfrm>
            <a:custGeom>
              <a:avLst/>
              <a:gdLst/>
              <a:ahLst/>
              <a:cxnLst/>
              <a:rect r="r" b="b" t="t" l="l"/>
              <a:pathLst>
                <a:path h="183012" w="19139">
                  <a:moveTo>
                    <a:pt x="9569" y="0"/>
                  </a:moveTo>
                  <a:lnTo>
                    <a:pt x="9569" y="0"/>
                  </a:lnTo>
                  <a:cubicBezTo>
                    <a:pt x="14854" y="0"/>
                    <a:pt x="19139" y="4284"/>
                    <a:pt x="19139" y="9569"/>
                  </a:cubicBezTo>
                  <a:lnTo>
                    <a:pt x="19139" y="173443"/>
                  </a:lnTo>
                  <a:cubicBezTo>
                    <a:pt x="19139" y="175981"/>
                    <a:pt x="18130" y="178415"/>
                    <a:pt x="16336" y="180209"/>
                  </a:cubicBezTo>
                  <a:cubicBezTo>
                    <a:pt x="14541" y="182004"/>
                    <a:pt x="12107" y="183012"/>
                    <a:pt x="9569" y="183012"/>
                  </a:cubicBezTo>
                  <a:lnTo>
                    <a:pt x="9569" y="183012"/>
                  </a:lnTo>
                  <a:cubicBezTo>
                    <a:pt x="7031" y="183012"/>
                    <a:pt x="4597" y="182004"/>
                    <a:pt x="2803" y="180209"/>
                  </a:cubicBezTo>
                  <a:cubicBezTo>
                    <a:pt x="1008" y="178415"/>
                    <a:pt x="0" y="175981"/>
                    <a:pt x="0" y="173443"/>
                  </a:cubicBezTo>
                  <a:lnTo>
                    <a:pt x="0" y="9569"/>
                  </a:lnTo>
                  <a:cubicBezTo>
                    <a:pt x="0" y="7031"/>
                    <a:pt x="1008" y="4597"/>
                    <a:pt x="2803" y="2803"/>
                  </a:cubicBezTo>
                  <a:cubicBezTo>
                    <a:pt x="4597" y="1008"/>
                    <a:pt x="7031" y="0"/>
                    <a:pt x="9569" y="0"/>
                  </a:cubicBez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name="TextBox 51" id="51"/>
            <p:cNvSpPr txBox="true"/>
            <p:nvPr/>
          </p:nvSpPr>
          <p:spPr>
            <a:xfrm>
              <a:off x="0" y="-28575"/>
              <a:ext cx="19139" cy="211587"/>
            </a:xfrm>
            <a:prstGeom prst="rect">
              <a:avLst/>
            </a:prstGeom>
          </p:spPr>
          <p:txBody>
            <a:bodyPr anchor="ctr" rtlCol="false" tIns="44445" lIns="44445" bIns="44445" rIns="44445"/>
            <a:lstStyle/>
            <a:p>
              <a:pPr algn="ctr">
                <a:lnSpc>
                  <a:spcPts val="1959"/>
                </a:lnSpc>
              </a:pPr>
            </a:p>
          </p:txBody>
        </p:sp>
      </p:grpSp>
      <p:grpSp>
        <p:nvGrpSpPr>
          <p:cNvPr name="Group 52" id="52"/>
          <p:cNvGrpSpPr/>
          <p:nvPr/>
        </p:nvGrpSpPr>
        <p:grpSpPr>
          <a:xfrm rot="0">
            <a:off x="9232985" y="7180975"/>
            <a:ext cx="6403887" cy="1594416"/>
            <a:chOff x="0" y="0"/>
            <a:chExt cx="1738714" cy="432899"/>
          </a:xfrm>
        </p:grpSpPr>
        <p:sp>
          <p:nvSpPr>
            <p:cNvPr name="Freeform 53" id="53"/>
            <p:cNvSpPr/>
            <p:nvPr/>
          </p:nvSpPr>
          <p:spPr>
            <a:xfrm flipH="false" flipV="false" rot="0">
              <a:off x="0" y="0"/>
              <a:ext cx="1738714" cy="432899"/>
            </a:xfrm>
            <a:custGeom>
              <a:avLst/>
              <a:gdLst/>
              <a:ahLst/>
              <a:cxnLst/>
              <a:rect r="r" b="b" t="t" l="l"/>
              <a:pathLst>
                <a:path h="432899" w="1738714">
                  <a:moveTo>
                    <a:pt x="30224" y="0"/>
                  </a:moveTo>
                  <a:lnTo>
                    <a:pt x="1708491" y="0"/>
                  </a:lnTo>
                  <a:cubicBezTo>
                    <a:pt x="1716506" y="0"/>
                    <a:pt x="1724194" y="3184"/>
                    <a:pt x="1729862" y="8852"/>
                  </a:cubicBezTo>
                  <a:cubicBezTo>
                    <a:pt x="1735530" y="14520"/>
                    <a:pt x="1738714" y="22208"/>
                    <a:pt x="1738714" y="30224"/>
                  </a:cubicBezTo>
                  <a:lnTo>
                    <a:pt x="1738714" y="402675"/>
                  </a:lnTo>
                  <a:cubicBezTo>
                    <a:pt x="1738714" y="419367"/>
                    <a:pt x="1725183" y="432899"/>
                    <a:pt x="1708491" y="432899"/>
                  </a:cubicBezTo>
                  <a:lnTo>
                    <a:pt x="30224" y="432899"/>
                  </a:lnTo>
                  <a:cubicBezTo>
                    <a:pt x="22208" y="432899"/>
                    <a:pt x="14520" y="429715"/>
                    <a:pt x="8852" y="424047"/>
                  </a:cubicBezTo>
                  <a:cubicBezTo>
                    <a:pt x="3184" y="418378"/>
                    <a:pt x="0" y="410691"/>
                    <a:pt x="0" y="402675"/>
                  </a:cubicBezTo>
                  <a:lnTo>
                    <a:pt x="0" y="30224"/>
                  </a:lnTo>
                  <a:cubicBezTo>
                    <a:pt x="0" y="22208"/>
                    <a:pt x="3184" y="14520"/>
                    <a:pt x="8852" y="8852"/>
                  </a:cubicBezTo>
                  <a:cubicBezTo>
                    <a:pt x="14520" y="3184"/>
                    <a:pt x="22208" y="0"/>
                    <a:pt x="30224" y="0"/>
                  </a:cubicBezTo>
                  <a:close/>
                </a:path>
              </a:pathLst>
            </a:custGeom>
            <a:solidFill>
              <a:srgbClr val="191919"/>
            </a:solidFill>
            <a:ln w="9525" cap="rnd">
              <a:solidFill>
                <a:srgbClr val="5B5B5B"/>
              </a:solidFill>
              <a:prstDash val="solid"/>
              <a:round/>
            </a:ln>
          </p:spPr>
        </p:sp>
        <p:sp>
          <p:nvSpPr>
            <p:cNvPr name="TextBox 54" id="54"/>
            <p:cNvSpPr txBox="true"/>
            <p:nvPr/>
          </p:nvSpPr>
          <p:spPr>
            <a:xfrm>
              <a:off x="0" y="-38100"/>
              <a:ext cx="1738714" cy="470999"/>
            </a:xfrm>
            <a:prstGeom prst="rect">
              <a:avLst/>
            </a:prstGeom>
          </p:spPr>
          <p:txBody>
            <a:bodyPr anchor="ctr" rtlCol="false" tIns="49278" lIns="49278" bIns="49278" rIns="49278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5" id="55"/>
          <p:cNvSpPr txBox="true"/>
          <p:nvPr/>
        </p:nvSpPr>
        <p:spPr>
          <a:xfrm rot="0">
            <a:off x="9864443" y="7432010"/>
            <a:ext cx="5254715" cy="9135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21"/>
              </a:lnSpc>
              <a:spcBef>
                <a:spcPct val="0"/>
              </a:spcBef>
            </a:pPr>
            <a:r>
              <a:rPr lang="en-US" b="true" sz="2658" spc="-106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4 Uses WHOOSH INDEX for indexing</a:t>
            </a:r>
          </a:p>
        </p:txBody>
      </p:sp>
      <p:grpSp>
        <p:nvGrpSpPr>
          <p:cNvPr name="Group 56" id="56"/>
          <p:cNvGrpSpPr/>
          <p:nvPr/>
        </p:nvGrpSpPr>
        <p:grpSpPr>
          <a:xfrm rot="0">
            <a:off x="9215362" y="7641156"/>
            <a:ext cx="70490" cy="674055"/>
            <a:chOff x="0" y="0"/>
            <a:chExt cx="19139" cy="183012"/>
          </a:xfrm>
        </p:grpSpPr>
        <p:sp>
          <p:nvSpPr>
            <p:cNvPr name="Freeform 57" id="57"/>
            <p:cNvSpPr/>
            <p:nvPr/>
          </p:nvSpPr>
          <p:spPr>
            <a:xfrm flipH="false" flipV="false" rot="0">
              <a:off x="0" y="0"/>
              <a:ext cx="19139" cy="183012"/>
            </a:xfrm>
            <a:custGeom>
              <a:avLst/>
              <a:gdLst/>
              <a:ahLst/>
              <a:cxnLst/>
              <a:rect r="r" b="b" t="t" l="l"/>
              <a:pathLst>
                <a:path h="183012" w="19139">
                  <a:moveTo>
                    <a:pt x="9569" y="0"/>
                  </a:moveTo>
                  <a:lnTo>
                    <a:pt x="9569" y="0"/>
                  </a:lnTo>
                  <a:cubicBezTo>
                    <a:pt x="14854" y="0"/>
                    <a:pt x="19139" y="4284"/>
                    <a:pt x="19139" y="9569"/>
                  </a:cubicBezTo>
                  <a:lnTo>
                    <a:pt x="19139" y="173443"/>
                  </a:lnTo>
                  <a:cubicBezTo>
                    <a:pt x="19139" y="175981"/>
                    <a:pt x="18130" y="178415"/>
                    <a:pt x="16336" y="180209"/>
                  </a:cubicBezTo>
                  <a:cubicBezTo>
                    <a:pt x="14541" y="182004"/>
                    <a:pt x="12107" y="183012"/>
                    <a:pt x="9569" y="183012"/>
                  </a:cubicBezTo>
                  <a:lnTo>
                    <a:pt x="9569" y="183012"/>
                  </a:lnTo>
                  <a:cubicBezTo>
                    <a:pt x="7031" y="183012"/>
                    <a:pt x="4597" y="182004"/>
                    <a:pt x="2803" y="180209"/>
                  </a:cubicBezTo>
                  <a:cubicBezTo>
                    <a:pt x="1008" y="178415"/>
                    <a:pt x="0" y="175981"/>
                    <a:pt x="0" y="173443"/>
                  </a:cubicBezTo>
                  <a:lnTo>
                    <a:pt x="0" y="9569"/>
                  </a:lnTo>
                  <a:cubicBezTo>
                    <a:pt x="0" y="7031"/>
                    <a:pt x="1008" y="4597"/>
                    <a:pt x="2803" y="2803"/>
                  </a:cubicBezTo>
                  <a:cubicBezTo>
                    <a:pt x="4597" y="1008"/>
                    <a:pt x="7031" y="0"/>
                    <a:pt x="9569" y="0"/>
                  </a:cubicBez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name="TextBox 58" id="58"/>
            <p:cNvSpPr txBox="true"/>
            <p:nvPr/>
          </p:nvSpPr>
          <p:spPr>
            <a:xfrm>
              <a:off x="0" y="-28575"/>
              <a:ext cx="19139" cy="211587"/>
            </a:xfrm>
            <a:prstGeom prst="rect">
              <a:avLst/>
            </a:prstGeom>
          </p:spPr>
          <p:txBody>
            <a:bodyPr anchor="ctr" rtlCol="false" tIns="49278" lIns="49278" bIns="49278" rIns="49278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59" id="59"/>
          <p:cNvGrpSpPr/>
          <p:nvPr/>
        </p:nvGrpSpPr>
        <p:grpSpPr>
          <a:xfrm rot="0">
            <a:off x="15584004" y="7641156"/>
            <a:ext cx="70490" cy="674055"/>
            <a:chOff x="0" y="0"/>
            <a:chExt cx="19139" cy="183012"/>
          </a:xfrm>
        </p:grpSpPr>
        <p:sp>
          <p:nvSpPr>
            <p:cNvPr name="Freeform 60" id="60"/>
            <p:cNvSpPr/>
            <p:nvPr/>
          </p:nvSpPr>
          <p:spPr>
            <a:xfrm flipH="false" flipV="false" rot="0">
              <a:off x="0" y="0"/>
              <a:ext cx="19139" cy="183012"/>
            </a:xfrm>
            <a:custGeom>
              <a:avLst/>
              <a:gdLst/>
              <a:ahLst/>
              <a:cxnLst/>
              <a:rect r="r" b="b" t="t" l="l"/>
              <a:pathLst>
                <a:path h="183012" w="19139">
                  <a:moveTo>
                    <a:pt x="9569" y="0"/>
                  </a:moveTo>
                  <a:lnTo>
                    <a:pt x="9569" y="0"/>
                  </a:lnTo>
                  <a:cubicBezTo>
                    <a:pt x="14854" y="0"/>
                    <a:pt x="19139" y="4284"/>
                    <a:pt x="19139" y="9569"/>
                  </a:cubicBezTo>
                  <a:lnTo>
                    <a:pt x="19139" y="173443"/>
                  </a:lnTo>
                  <a:cubicBezTo>
                    <a:pt x="19139" y="175981"/>
                    <a:pt x="18130" y="178415"/>
                    <a:pt x="16336" y="180209"/>
                  </a:cubicBezTo>
                  <a:cubicBezTo>
                    <a:pt x="14541" y="182004"/>
                    <a:pt x="12107" y="183012"/>
                    <a:pt x="9569" y="183012"/>
                  </a:cubicBezTo>
                  <a:lnTo>
                    <a:pt x="9569" y="183012"/>
                  </a:lnTo>
                  <a:cubicBezTo>
                    <a:pt x="7031" y="183012"/>
                    <a:pt x="4597" y="182004"/>
                    <a:pt x="2803" y="180209"/>
                  </a:cubicBezTo>
                  <a:cubicBezTo>
                    <a:pt x="1008" y="178415"/>
                    <a:pt x="0" y="175981"/>
                    <a:pt x="0" y="173443"/>
                  </a:cubicBezTo>
                  <a:lnTo>
                    <a:pt x="0" y="9569"/>
                  </a:lnTo>
                  <a:cubicBezTo>
                    <a:pt x="0" y="7031"/>
                    <a:pt x="1008" y="4597"/>
                    <a:pt x="2803" y="2803"/>
                  </a:cubicBezTo>
                  <a:cubicBezTo>
                    <a:pt x="4597" y="1008"/>
                    <a:pt x="7031" y="0"/>
                    <a:pt x="9569" y="0"/>
                  </a:cubicBez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name="TextBox 61" id="61"/>
            <p:cNvSpPr txBox="true"/>
            <p:nvPr/>
          </p:nvSpPr>
          <p:spPr>
            <a:xfrm>
              <a:off x="0" y="-28575"/>
              <a:ext cx="19139" cy="211587"/>
            </a:xfrm>
            <a:prstGeom prst="rect">
              <a:avLst/>
            </a:prstGeom>
          </p:spPr>
          <p:txBody>
            <a:bodyPr anchor="ctr" rtlCol="false" tIns="49278" lIns="49278" bIns="49278" rIns="49278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62" id="62"/>
          <p:cNvGrpSpPr/>
          <p:nvPr/>
        </p:nvGrpSpPr>
        <p:grpSpPr>
          <a:xfrm rot="0">
            <a:off x="1028700" y="611864"/>
            <a:ext cx="2704510" cy="416836"/>
            <a:chOff x="0" y="0"/>
            <a:chExt cx="712299" cy="109784"/>
          </a:xfrm>
        </p:grpSpPr>
        <p:sp>
          <p:nvSpPr>
            <p:cNvPr name="Freeform 63" id="63"/>
            <p:cNvSpPr/>
            <p:nvPr/>
          </p:nvSpPr>
          <p:spPr>
            <a:xfrm flipH="false" flipV="false" rot="0">
              <a:off x="0" y="0"/>
              <a:ext cx="712299" cy="109784"/>
            </a:xfrm>
            <a:custGeom>
              <a:avLst/>
              <a:gdLst/>
              <a:ahLst/>
              <a:cxnLst/>
              <a:rect r="r" b="b" t="t" l="l"/>
              <a:pathLst>
                <a:path h="109784" w="712299">
                  <a:moveTo>
                    <a:pt x="54892" y="0"/>
                  </a:moveTo>
                  <a:lnTo>
                    <a:pt x="657407" y="0"/>
                  </a:lnTo>
                  <a:cubicBezTo>
                    <a:pt x="671965" y="0"/>
                    <a:pt x="685927" y="5783"/>
                    <a:pt x="696221" y="16077"/>
                  </a:cubicBezTo>
                  <a:cubicBezTo>
                    <a:pt x="706516" y="26372"/>
                    <a:pt x="712299" y="40334"/>
                    <a:pt x="712299" y="54892"/>
                  </a:cubicBezTo>
                  <a:lnTo>
                    <a:pt x="712299" y="54892"/>
                  </a:lnTo>
                  <a:cubicBezTo>
                    <a:pt x="712299" y="85208"/>
                    <a:pt x="687723" y="109784"/>
                    <a:pt x="657407" y="109784"/>
                  </a:cubicBezTo>
                  <a:lnTo>
                    <a:pt x="54892" y="109784"/>
                  </a:lnTo>
                  <a:cubicBezTo>
                    <a:pt x="40334" y="109784"/>
                    <a:pt x="26372" y="104001"/>
                    <a:pt x="16077" y="93706"/>
                  </a:cubicBezTo>
                  <a:cubicBezTo>
                    <a:pt x="5783" y="83412"/>
                    <a:pt x="0" y="69450"/>
                    <a:pt x="0" y="54892"/>
                  </a:cubicBezTo>
                  <a:lnTo>
                    <a:pt x="0" y="54892"/>
                  </a:lnTo>
                  <a:cubicBezTo>
                    <a:pt x="0" y="40334"/>
                    <a:pt x="5783" y="26372"/>
                    <a:pt x="16077" y="16077"/>
                  </a:cubicBezTo>
                  <a:cubicBezTo>
                    <a:pt x="26372" y="5783"/>
                    <a:pt x="40334" y="0"/>
                    <a:pt x="54892" y="0"/>
                  </a:cubicBezTo>
                  <a:close/>
                </a:path>
              </a:pathLst>
            </a:custGeom>
            <a:solidFill>
              <a:srgbClr val="191919"/>
            </a:solidFill>
            <a:ln w="9525" cap="rnd">
              <a:solidFill>
                <a:srgbClr val="5B5B5B"/>
              </a:solidFill>
              <a:prstDash val="solid"/>
              <a:round/>
            </a:ln>
          </p:spPr>
        </p:sp>
        <p:sp>
          <p:nvSpPr>
            <p:cNvPr name="TextBox 64" id="64"/>
            <p:cNvSpPr txBox="true"/>
            <p:nvPr/>
          </p:nvSpPr>
          <p:spPr>
            <a:xfrm>
              <a:off x="0" y="-38100"/>
              <a:ext cx="712299" cy="1478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5" id="65"/>
          <p:cNvSpPr/>
          <p:nvPr/>
        </p:nvSpPr>
        <p:spPr>
          <a:xfrm flipH="false" flipV="false" rot="0">
            <a:off x="3333495" y="720860"/>
            <a:ext cx="181129" cy="198844"/>
          </a:xfrm>
          <a:custGeom>
            <a:avLst/>
            <a:gdLst/>
            <a:ahLst/>
            <a:cxnLst/>
            <a:rect r="r" b="b" t="t" l="l"/>
            <a:pathLst>
              <a:path h="198844" w="181129">
                <a:moveTo>
                  <a:pt x="0" y="0"/>
                </a:moveTo>
                <a:lnTo>
                  <a:pt x="181129" y="0"/>
                </a:lnTo>
                <a:lnTo>
                  <a:pt x="181129" y="198844"/>
                </a:lnTo>
                <a:lnTo>
                  <a:pt x="0" y="19884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6" id="66"/>
          <p:cNvGrpSpPr/>
          <p:nvPr/>
        </p:nvGrpSpPr>
        <p:grpSpPr>
          <a:xfrm rot="0">
            <a:off x="15558984" y="611864"/>
            <a:ext cx="1179483" cy="416836"/>
            <a:chOff x="0" y="0"/>
            <a:chExt cx="310646" cy="109784"/>
          </a:xfrm>
        </p:grpSpPr>
        <p:sp>
          <p:nvSpPr>
            <p:cNvPr name="Freeform 67" id="67"/>
            <p:cNvSpPr/>
            <p:nvPr/>
          </p:nvSpPr>
          <p:spPr>
            <a:xfrm flipH="false" flipV="false" rot="0">
              <a:off x="0" y="0"/>
              <a:ext cx="310646" cy="109784"/>
            </a:xfrm>
            <a:custGeom>
              <a:avLst/>
              <a:gdLst/>
              <a:ahLst/>
              <a:cxnLst/>
              <a:rect r="r" b="b" t="t" l="l"/>
              <a:pathLst>
                <a:path h="109784" w="310646">
                  <a:moveTo>
                    <a:pt x="54892" y="0"/>
                  </a:moveTo>
                  <a:lnTo>
                    <a:pt x="255754" y="0"/>
                  </a:lnTo>
                  <a:cubicBezTo>
                    <a:pt x="286070" y="0"/>
                    <a:pt x="310646" y="24576"/>
                    <a:pt x="310646" y="54892"/>
                  </a:cubicBezTo>
                  <a:lnTo>
                    <a:pt x="310646" y="54892"/>
                  </a:lnTo>
                  <a:cubicBezTo>
                    <a:pt x="310646" y="69450"/>
                    <a:pt x="304862" y="83412"/>
                    <a:pt x="294568" y="93706"/>
                  </a:cubicBezTo>
                  <a:cubicBezTo>
                    <a:pt x="284274" y="104001"/>
                    <a:pt x="270312" y="109784"/>
                    <a:pt x="255754" y="109784"/>
                  </a:cubicBezTo>
                  <a:lnTo>
                    <a:pt x="54892" y="109784"/>
                  </a:lnTo>
                  <a:cubicBezTo>
                    <a:pt x="40334" y="109784"/>
                    <a:pt x="26372" y="104001"/>
                    <a:pt x="16077" y="93706"/>
                  </a:cubicBezTo>
                  <a:cubicBezTo>
                    <a:pt x="5783" y="83412"/>
                    <a:pt x="0" y="69450"/>
                    <a:pt x="0" y="54892"/>
                  </a:cubicBezTo>
                  <a:lnTo>
                    <a:pt x="0" y="54892"/>
                  </a:lnTo>
                  <a:cubicBezTo>
                    <a:pt x="0" y="40334"/>
                    <a:pt x="5783" y="26372"/>
                    <a:pt x="16077" y="16077"/>
                  </a:cubicBezTo>
                  <a:cubicBezTo>
                    <a:pt x="26372" y="5783"/>
                    <a:pt x="40334" y="0"/>
                    <a:pt x="54892" y="0"/>
                  </a:cubicBezTo>
                  <a:close/>
                </a:path>
              </a:pathLst>
            </a:custGeom>
            <a:solidFill>
              <a:srgbClr val="191919"/>
            </a:solidFill>
            <a:ln w="9525" cap="rnd">
              <a:solidFill>
                <a:srgbClr val="5B5B5B"/>
              </a:solidFill>
              <a:prstDash val="solid"/>
              <a:round/>
            </a:ln>
          </p:spPr>
        </p:sp>
        <p:sp>
          <p:nvSpPr>
            <p:cNvPr name="TextBox 68" id="68"/>
            <p:cNvSpPr txBox="true"/>
            <p:nvPr/>
          </p:nvSpPr>
          <p:spPr>
            <a:xfrm>
              <a:off x="0" y="-38100"/>
              <a:ext cx="310646" cy="1478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9" id="69"/>
          <p:cNvSpPr/>
          <p:nvPr/>
        </p:nvSpPr>
        <p:spPr>
          <a:xfrm flipH="false" flipV="false" rot="0">
            <a:off x="16843682" y="613082"/>
            <a:ext cx="415618" cy="415618"/>
          </a:xfrm>
          <a:custGeom>
            <a:avLst/>
            <a:gdLst/>
            <a:ahLst/>
            <a:cxnLst/>
            <a:rect r="r" b="b" t="t" l="l"/>
            <a:pathLst>
              <a:path h="415618" w="415618">
                <a:moveTo>
                  <a:pt x="0" y="0"/>
                </a:moveTo>
                <a:lnTo>
                  <a:pt x="415618" y="0"/>
                </a:lnTo>
                <a:lnTo>
                  <a:pt x="415618" y="415618"/>
                </a:lnTo>
                <a:lnTo>
                  <a:pt x="0" y="41561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0" id="70"/>
          <p:cNvSpPr txBox="true"/>
          <p:nvPr/>
        </p:nvSpPr>
        <p:spPr>
          <a:xfrm rot="0">
            <a:off x="15742113" y="685662"/>
            <a:ext cx="813226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FFDE59"/>
                </a:solidFill>
                <a:latin typeface="Open Sauce"/>
                <a:ea typeface="Open Sauce"/>
                <a:cs typeface="Open Sauce"/>
                <a:sym typeface="Open Sauce"/>
              </a:rPr>
              <a:t>Contact</a:t>
            </a:r>
          </a:p>
        </p:txBody>
      </p:sp>
      <p:sp>
        <p:nvSpPr>
          <p:cNvPr name="TextBox 71" id="71"/>
          <p:cNvSpPr txBox="true"/>
          <p:nvPr/>
        </p:nvSpPr>
        <p:spPr>
          <a:xfrm rot="0">
            <a:off x="4767400" y="679039"/>
            <a:ext cx="960485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5B5B5B"/>
                </a:solidFill>
                <a:latin typeface="Open Sauce"/>
                <a:ea typeface="Open Sauce"/>
                <a:cs typeface="Open Sauce"/>
                <a:sym typeface="Open Sauce"/>
              </a:rPr>
              <a:t>Introduction</a:t>
            </a:r>
          </a:p>
        </p:txBody>
      </p:sp>
      <p:sp>
        <p:nvSpPr>
          <p:cNvPr name="TextBox 72" id="72"/>
          <p:cNvSpPr txBox="true"/>
          <p:nvPr/>
        </p:nvSpPr>
        <p:spPr>
          <a:xfrm rot="0">
            <a:off x="9107416" y="679039"/>
            <a:ext cx="1375748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5B5B5B"/>
                </a:solidFill>
                <a:latin typeface="Open Sauce"/>
                <a:ea typeface="Open Sauce"/>
                <a:cs typeface="Open Sauce"/>
                <a:sym typeface="Open Sauce"/>
              </a:rPr>
              <a:t>Fault tolerance</a:t>
            </a:r>
          </a:p>
        </p:txBody>
      </p:sp>
      <p:sp>
        <p:nvSpPr>
          <p:cNvPr name="TextBox 73" id="73"/>
          <p:cNvSpPr txBox="true"/>
          <p:nvPr/>
        </p:nvSpPr>
        <p:spPr>
          <a:xfrm rot="0">
            <a:off x="6185362" y="692285"/>
            <a:ext cx="1385526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FFDE59"/>
                </a:solidFill>
                <a:latin typeface="Open Sauce"/>
                <a:ea typeface="Open Sauce"/>
                <a:cs typeface="Open Sauce"/>
                <a:sym typeface="Open Sauce"/>
              </a:rPr>
              <a:t>Architecture</a:t>
            </a:r>
          </a:p>
        </p:txBody>
      </p:sp>
      <p:sp>
        <p:nvSpPr>
          <p:cNvPr name="TextBox 74" id="74"/>
          <p:cNvSpPr txBox="true"/>
          <p:nvPr/>
        </p:nvSpPr>
        <p:spPr>
          <a:xfrm rot="0">
            <a:off x="8028088" y="692285"/>
            <a:ext cx="622129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5E5E5E"/>
                </a:solidFill>
                <a:latin typeface="Open Sauce"/>
                <a:ea typeface="Open Sauce"/>
                <a:cs typeface="Open Sauce"/>
                <a:sym typeface="Open Sauce"/>
              </a:rPr>
              <a:t>Demo</a:t>
            </a:r>
          </a:p>
        </p:txBody>
      </p:sp>
      <p:sp>
        <p:nvSpPr>
          <p:cNvPr name="TextBox 75" id="75"/>
          <p:cNvSpPr txBox="true"/>
          <p:nvPr/>
        </p:nvSpPr>
        <p:spPr>
          <a:xfrm rot="0">
            <a:off x="10940365" y="692285"/>
            <a:ext cx="1066672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5B5B5B"/>
                </a:solidFill>
                <a:latin typeface="Open Sauce"/>
                <a:ea typeface="Open Sauce"/>
                <a:cs typeface="Open Sauce"/>
                <a:sym typeface="Open Sauce"/>
              </a:rPr>
              <a:t>Beneficiaries</a:t>
            </a:r>
          </a:p>
        </p:txBody>
      </p:sp>
      <p:sp>
        <p:nvSpPr>
          <p:cNvPr name="TextBox 76" id="76"/>
          <p:cNvSpPr txBox="true"/>
          <p:nvPr/>
        </p:nvSpPr>
        <p:spPr>
          <a:xfrm rot="0">
            <a:off x="12464236" y="692285"/>
            <a:ext cx="928073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5B5B5B"/>
                </a:solidFill>
                <a:latin typeface="Open Sauce"/>
                <a:ea typeface="Open Sauce"/>
                <a:cs typeface="Open Sauce"/>
                <a:sym typeface="Open Sauce"/>
              </a:rPr>
              <a:t>Conclusion</a:t>
            </a:r>
          </a:p>
        </p:txBody>
      </p:sp>
    </p:spTree>
  </p:cSld>
  <p:clrMapOvr>
    <a:masterClrMapping/>
  </p:clrMapOvr>
  <p:transition spd="fast">
    <p:fade/>
  </p:transition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91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59978" y="9910984"/>
            <a:ext cx="262557" cy="203839"/>
          </a:xfrm>
          <a:custGeom>
            <a:avLst/>
            <a:gdLst/>
            <a:ahLst/>
            <a:cxnLst/>
            <a:rect r="r" b="b" t="t" l="l"/>
            <a:pathLst>
              <a:path h="203839" w="262557">
                <a:moveTo>
                  <a:pt x="0" y="0"/>
                </a:moveTo>
                <a:lnTo>
                  <a:pt x="262557" y="0"/>
                </a:lnTo>
                <a:lnTo>
                  <a:pt x="262557" y="203840"/>
                </a:lnTo>
                <a:lnTo>
                  <a:pt x="0" y="2038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0">
            <a:off x="1009650" y="1152537"/>
            <a:ext cx="262557" cy="203839"/>
          </a:xfrm>
          <a:custGeom>
            <a:avLst/>
            <a:gdLst/>
            <a:ahLst/>
            <a:cxnLst/>
            <a:rect r="r" b="b" t="t" l="l"/>
            <a:pathLst>
              <a:path h="203839" w="262557">
                <a:moveTo>
                  <a:pt x="0" y="203840"/>
                </a:moveTo>
                <a:lnTo>
                  <a:pt x="262557" y="203840"/>
                </a:lnTo>
                <a:lnTo>
                  <a:pt x="262557" y="0"/>
                </a:lnTo>
                <a:lnTo>
                  <a:pt x="0" y="0"/>
                </a:lnTo>
                <a:lnTo>
                  <a:pt x="0" y="20384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true" rot="0">
            <a:off x="17259300" y="1152537"/>
            <a:ext cx="262557" cy="203839"/>
          </a:xfrm>
          <a:custGeom>
            <a:avLst/>
            <a:gdLst/>
            <a:ahLst/>
            <a:cxnLst/>
            <a:rect r="r" b="b" t="t" l="l"/>
            <a:pathLst>
              <a:path h="203839" w="262557">
                <a:moveTo>
                  <a:pt x="262557" y="203840"/>
                </a:moveTo>
                <a:lnTo>
                  <a:pt x="0" y="203840"/>
                </a:lnTo>
                <a:lnTo>
                  <a:pt x="0" y="0"/>
                </a:lnTo>
                <a:lnTo>
                  <a:pt x="262557" y="0"/>
                </a:lnTo>
                <a:lnTo>
                  <a:pt x="262557" y="20384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16432096" y="4422399"/>
            <a:ext cx="4250283" cy="4250283"/>
          </a:xfrm>
          <a:custGeom>
            <a:avLst/>
            <a:gdLst/>
            <a:ahLst/>
            <a:cxnLst/>
            <a:rect r="r" b="b" t="t" l="l"/>
            <a:pathLst>
              <a:path h="4250283" w="4250283">
                <a:moveTo>
                  <a:pt x="4250283" y="0"/>
                </a:moveTo>
                <a:lnTo>
                  <a:pt x="0" y="0"/>
                </a:lnTo>
                <a:lnTo>
                  <a:pt x="0" y="4250283"/>
                </a:lnTo>
                <a:lnTo>
                  <a:pt x="4250283" y="4250283"/>
                </a:lnTo>
                <a:lnTo>
                  <a:pt x="4250283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0">
            <a:off x="17390578" y="9910984"/>
            <a:ext cx="262557" cy="203839"/>
          </a:xfrm>
          <a:custGeom>
            <a:avLst/>
            <a:gdLst/>
            <a:ahLst/>
            <a:cxnLst/>
            <a:rect r="r" b="b" t="t" l="l"/>
            <a:pathLst>
              <a:path h="203839" w="262557">
                <a:moveTo>
                  <a:pt x="262557" y="0"/>
                </a:moveTo>
                <a:lnTo>
                  <a:pt x="0" y="0"/>
                </a:lnTo>
                <a:lnTo>
                  <a:pt x="0" y="203840"/>
                </a:lnTo>
                <a:lnTo>
                  <a:pt x="262557" y="203840"/>
                </a:lnTo>
                <a:lnTo>
                  <a:pt x="26255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027181" y="4961357"/>
            <a:ext cx="6370820" cy="1586184"/>
            <a:chOff x="0" y="0"/>
            <a:chExt cx="1738714" cy="43289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738714" cy="432899"/>
            </a:xfrm>
            <a:custGeom>
              <a:avLst/>
              <a:gdLst/>
              <a:ahLst/>
              <a:cxnLst/>
              <a:rect r="r" b="b" t="t" l="l"/>
              <a:pathLst>
                <a:path h="432899" w="1738714">
                  <a:moveTo>
                    <a:pt x="30380" y="0"/>
                  </a:moveTo>
                  <a:lnTo>
                    <a:pt x="1708334" y="0"/>
                  </a:lnTo>
                  <a:cubicBezTo>
                    <a:pt x="1716391" y="0"/>
                    <a:pt x="1724119" y="3201"/>
                    <a:pt x="1729816" y="8898"/>
                  </a:cubicBezTo>
                  <a:cubicBezTo>
                    <a:pt x="1735513" y="14596"/>
                    <a:pt x="1738714" y="22323"/>
                    <a:pt x="1738714" y="30380"/>
                  </a:cubicBezTo>
                  <a:lnTo>
                    <a:pt x="1738714" y="402518"/>
                  </a:lnTo>
                  <a:cubicBezTo>
                    <a:pt x="1738714" y="419297"/>
                    <a:pt x="1725113" y="432899"/>
                    <a:pt x="1708334" y="432899"/>
                  </a:cubicBezTo>
                  <a:lnTo>
                    <a:pt x="30380" y="432899"/>
                  </a:lnTo>
                  <a:cubicBezTo>
                    <a:pt x="22323" y="432899"/>
                    <a:pt x="14596" y="429698"/>
                    <a:pt x="8898" y="424001"/>
                  </a:cubicBezTo>
                  <a:cubicBezTo>
                    <a:pt x="3201" y="418303"/>
                    <a:pt x="0" y="410576"/>
                    <a:pt x="0" y="402518"/>
                  </a:cubicBezTo>
                  <a:lnTo>
                    <a:pt x="0" y="30380"/>
                  </a:lnTo>
                  <a:cubicBezTo>
                    <a:pt x="0" y="22323"/>
                    <a:pt x="3201" y="14596"/>
                    <a:pt x="8898" y="8898"/>
                  </a:cubicBezTo>
                  <a:cubicBezTo>
                    <a:pt x="14596" y="3201"/>
                    <a:pt x="22323" y="0"/>
                    <a:pt x="30380" y="0"/>
                  </a:cubicBezTo>
                  <a:close/>
                </a:path>
              </a:pathLst>
            </a:custGeom>
            <a:solidFill>
              <a:srgbClr val="191919"/>
            </a:solidFill>
            <a:ln w="9525" cap="rnd">
              <a:solidFill>
                <a:srgbClr val="5B5B5B"/>
              </a:solidFill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1738714" cy="470999"/>
            </a:xfrm>
            <a:prstGeom prst="rect">
              <a:avLst/>
            </a:prstGeom>
          </p:spPr>
          <p:txBody>
            <a:bodyPr anchor="ctr" rtlCol="false" tIns="49024" lIns="49024" bIns="49024" rIns="49024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598800" y="5328694"/>
            <a:ext cx="5227582" cy="8684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52660" indent="-276330" lvl="1">
              <a:lnSpc>
                <a:spcPts val="3583"/>
              </a:lnSpc>
              <a:buFont typeface="Arial"/>
              <a:buChar char="•"/>
            </a:pPr>
            <a:r>
              <a:rPr lang="en-US" b="true" sz="2559" spc="-102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Structure index documents </a:t>
            </a:r>
          </a:p>
          <a:p>
            <a:pPr algn="l" marL="552660" indent="-276330" lvl="1">
              <a:lnSpc>
                <a:spcPts val="3583"/>
              </a:lnSpc>
              <a:buFont typeface="Arial"/>
              <a:buChar char="•"/>
            </a:pPr>
            <a:r>
              <a:rPr lang="en-US" b="true" sz="2559" spc="-102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Provide multi-field search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1009650" y="5419162"/>
            <a:ext cx="70126" cy="670574"/>
            <a:chOff x="0" y="0"/>
            <a:chExt cx="19139" cy="18301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9139" cy="183012"/>
            </a:xfrm>
            <a:custGeom>
              <a:avLst/>
              <a:gdLst/>
              <a:ahLst/>
              <a:cxnLst/>
              <a:rect r="r" b="b" t="t" l="l"/>
              <a:pathLst>
                <a:path h="183012" w="19139">
                  <a:moveTo>
                    <a:pt x="9569" y="0"/>
                  </a:moveTo>
                  <a:lnTo>
                    <a:pt x="9569" y="0"/>
                  </a:lnTo>
                  <a:cubicBezTo>
                    <a:pt x="14854" y="0"/>
                    <a:pt x="19139" y="4284"/>
                    <a:pt x="19139" y="9569"/>
                  </a:cubicBezTo>
                  <a:lnTo>
                    <a:pt x="19139" y="173443"/>
                  </a:lnTo>
                  <a:cubicBezTo>
                    <a:pt x="19139" y="175981"/>
                    <a:pt x="18130" y="178415"/>
                    <a:pt x="16336" y="180209"/>
                  </a:cubicBezTo>
                  <a:cubicBezTo>
                    <a:pt x="14541" y="182004"/>
                    <a:pt x="12107" y="183012"/>
                    <a:pt x="9569" y="183012"/>
                  </a:cubicBezTo>
                  <a:lnTo>
                    <a:pt x="9569" y="183012"/>
                  </a:lnTo>
                  <a:cubicBezTo>
                    <a:pt x="7031" y="183012"/>
                    <a:pt x="4597" y="182004"/>
                    <a:pt x="2803" y="180209"/>
                  </a:cubicBezTo>
                  <a:cubicBezTo>
                    <a:pt x="1008" y="178415"/>
                    <a:pt x="0" y="175981"/>
                    <a:pt x="0" y="173443"/>
                  </a:cubicBezTo>
                  <a:lnTo>
                    <a:pt x="0" y="9569"/>
                  </a:lnTo>
                  <a:cubicBezTo>
                    <a:pt x="0" y="7031"/>
                    <a:pt x="1008" y="4597"/>
                    <a:pt x="2803" y="2803"/>
                  </a:cubicBezTo>
                  <a:cubicBezTo>
                    <a:pt x="4597" y="1008"/>
                    <a:pt x="7031" y="0"/>
                    <a:pt x="9569" y="0"/>
                  </a:cubicBez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28575"/>
              <a:ext cx="19139" cy="211587"/>
            </a:xfrm>
            <a:prstGeom prst="rect">
              <a:avLst/>
            </a:prstGeom>
          </p:spPr>
          <p:txBody>
            <a:bodyPr anchor="ctr" rtlCol="false" tIns="49024" lIns="49024" bIns="49024" rIns="49024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7345407" y="5419162"/>
            <a:ext cx="70126" cy="670574"/>
            <a:chOff x="0" y="0"/>
            <a:chExt cx="19139" cy="183012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9139" cy="183012"/>
            </a:xfrm>
            <a:custGeom>
              <a:avLst/>
              <a:gdLst/>
              <a:ahLst/>
              <a:cxnLst/>
              <a:rect r="r" b="b" t="t" l="l"/>
              <a:pathLst>
                <a:path h="183012" w="19139">
                  <a:moveTo>
                    <a:pt x="9569" y="0"/>
                  </a:moveTo>
                  <a:lnTo>
                    <a:pt x="9569" y="0"/>
                  </a:lnTo>
                  <a:cubicBezTo>
                    <a:pt x="14854" y="0"/>
                    <a:pt x="19139" y="4284"/>
                    <a:pt x="19139" y="9569"/>
                  </a:cubicBezTo>
                  <a:lnTo>
                    <a:pt x="19139" y="173443"/>
                  </a:lnTo>
                  <a:cubicBezTo>
                    <a:pt x="19139" y="175981"/>
                    <a:pt x="18130" y="178415"/>
                    <a:pt x="16336" y="180209"/>
                  </a:cubicBezTo>
                  <a:cubicBezTo>
                    <a:pt x="14541" y="182004"/>
                    <a:pt x="12107" y="183012"/>
                    <a:pt x="9569" y="183012"/>
                  </a:cubicBezTo>
                  <a:lnTo>
                    <a:pt x="9569" y="183012"/>
                  </a:lnTo>
                  <a:cubicBezTo>
                    <a:pt x="7031" y="183012"/>
                    <a:pt x="4597" y="182004"/>
                    <a:pt x="2803" y="180209"/>
                  </a:cubicBezTo>
                  <a:cubicBezTo>
                    <a:pt x="1008" y="178415"/>
                    <a:pt x="0" y="175981"/>
                    <a:pt x="0" y="173443"/>
                  </a:cubicBezTo>
                  <a:lnTo>
                    <a:pt x="0" y="9569"/>
                  </a:lnTo>
                  <a:cubicBezTo>
                    <a:pt x="0" y="7031"/>
                    <a:pt x="1008" y="4597"/>
                    <a:pt x="2803" y="2803"/>
                  </a:cubicBezTo>
                  <a:cubicBezTo>
                    <a:pt x="4597" y="1008"/>
                    <a:pt x="7031" y="0"/>
                    <a:pt x="9569" y="0"/>
                  </a:cubicBez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28575"/>
              <a:ext cx="19139" cy="211587"/>
            </a:xfrm>
            <a:prstGeom prst="rect">
              <a:avLst/>
            </a:prstGeom>
          </p:spPr>
          <p:txBody>
            <a:bodyPr anchor="ctr" rtlCol="false" tIns="49024" lIns="49024" bIns="49024" rIns="49024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2792597" y="7849913"/>
            <a:ext cx="4739404" cy="3086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85542" indent="-192771" lvl="1">
              <a:lnSpc>
                <a:spcPts val="2500"/>
              </a:lnSpc>
              <a:spcBef>
                <a:spcPct val="0"/>
              </a:spcBef>
              <a:buFont typeface="Arial"/>
              <a:buChar char="•"/>
            </a:pPr>
            <a:r>
              <a:rPr lang="en-US" sz="1785" spc="-71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Manages  task distribution 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826457" y="7149034"/>
            <a:ext cx="4739404" cy="5006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74"/>
              </a:lnSpc>
              <a:spcBef>
                <a:spcPct val="0"/>
              </a:spcBef>
            </a:pPr>
            <a:r>
              <a:rPr lang="en-US" b="true" sz="2910" spc="-116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MASTER NODES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2292324" y="7479635"/>
            <a:ext cx="63577" cy="607953"/>
            <a:chOff x="0" y="0"/>
            <a:chExt cx="19139" cy="183012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9139" cy="183012"/>
            </a:xfrm>
            <a:custGeom>
              <a:avLst/>
              <a:gdLst/>
              <a:ahLst/>
              <a:cxnLst/>
              <a:rect r="r" b="b" t="t" l="l"/>
              <a:pathLst>
                <a:path h="183012" w="19139">
                  <a:moveTo>
                    <a:pt x="9569" y="0"/>
                  </a:moveTo>
                  <a:lnTo>
                    <a:pt x="9569" y="0"/>
                  </a:lnTo>
                  <a:cubicBezTo>
                    <a:pt x="14854" y="0"/>
                    <a:pt x="19139" y="4284"/>
                    <a:pt x="19139" y="9569"/>
                  </a:cubicBezTo>
                  <a:lnTo>
                    <a:pt x="19139" y="173443"/>
                  </a:lnTo>
                  <a:cubicBezTo>
                    <a:pt x="19139" y="175981"/>
                    <a:pt x="18130" y="178415"/>
                    <a:pt x="16336" y="180209"/>
                  </a:cubicBezTo>
                  <a:cubicBezTo>
                    <a:pt x="14541" y="182004"/>
                    <a:pt x="12107" y="183012"/>
                    <a:pt x="9569" y="183012"/>
                  </a:cubicBezTo>
                  <a:lnTo>
                    <a:pt x="9569" y="183012"/>
                  </a:lnTo>
                  <a:cubicBezTo>
                    <a:pt x="7031" y="183012"/>
                    <a:pt x="4597" y="182004"/>
                    <a:pt x="2803" y="180209"/>
                  </a:cubicBezTo>
                  <a:cubicBezTo>
                    <a:pt x="1008" y="178415"/>
                    <a:pt x="0" y="175981"/>
                    <a:pt x="0" y="173443"/>
                  </a:cubicBezTo>
                  <a:lnTo>
                    <a:pt x="0" y="9569"/>
                  </a:lnTo>
                  <a:cubicBezTo>
                    <a:pt x="0" y="7031"/>
                    <a:pt x="1008" y="4597"/>
                    <a:pt x="2803" y="2803"/>
                  </a:cubicBezTo>
                  <a:cubicBezTo>
                    <a:pt x="4597" y="1008"/>
                    <a:pt x="7031" y="0"/>
                    <a:pt x="9569" y="0"/>
                  </a:cubicBez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28575"/>
              <a:ext cx="19139" cy="211587"/>
            </a:xfrm>
            <a:prstGeom prst="rect">
              <a:avLst/>
            </a:prstGeom>
          </p:spPr>
          <p:txBody>
            <a:bodyPr anchor="ctr" rtlCol="false" tIns="44445" lIns="44445" bIns="44445" rIns="44445"/>
            <a:lstStyle/>
            <a:p>
              <a:pPr algn="ctr">
                <a:lnSpc>
                  <a:spcPts val="1959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967342" y="7180975"/>
            <a:ext cx="6403887" cy="1594416"/>
            <a:chOff x="0" y="0"/>
            <a:chExt cx="1738714" cy="432899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738714" cy="432899"/>
            </a:xfrm>
            <a:custGeom>
              <a:avLst/>
              <a:gdLst/>
              <a:ahLst/>
              <a:cxnLst/>
              <a:rect r="r" b="b" t="t" l="l"/>
              <a:pathLst>
                <a:path h="432899" w="1738714">
                  <a:moveTo>
                    <a:pt x="30224" y="0"/>
                  </a:moveTo>
                  <a:lnTo>
                    <a:pt x="1708491" y="0"/>
                  </a:lnTo>
                  <a:cubicBezTo>
                    <a:pt x="1716506" y="0"/>
                    <a:pt x="1724194" y="3184"/>
                    <a:pt x="1729862" y="8852"/>
                  </a:cubicBezTo>
                  <a:cubicBezTo>
                    <a:pt x="1735530" y="14520"/>
                    <a:pt x="1738714" y="22208"/>
                    <a:pt x="1738714" y="30224"/>
                  </a:cubicBezTo>
                  <a:lnTo>
                    <a:pt x="1738714" y="402675"/>
                  </a:lnTo>
                  <a:cubicBezTo>
                    <a:pt x="1738714" y="419367"/>
                    <a:pt x="1725183" y="432899"/>
                    <a:pt x="1708491" y="432899"/>
                  </a:cubicBezTo>
                  <a:lnTo>
                    <a:pt x="30224" y="432899"/>
                  </a:lnTo>
                  <a:cubicBezTo>
                    <a:pt x="22208" y="432899"/>
                    <a:pt x="14520" y="429715"/>
                    <a:pt x="8852" y="424047"/>
                  </a:cubicBezTo>
                  <a:cubicBezTo>
                    <a:pt x="3184" y="418378"/>
                    <a:pt x="0" y="410691"/>
                    <a:pt x="0" y="402675"/>
                  </a:cubicBezTo>
                  <a:lnTo>
                    <a:pt x="0" y="30224"/>
                  </a:lnTo>
                  <a:cubicBezTo>
                    <a:pt x="0" y="22208"/>
                    <a:pt x="3184" y="14520"/>
                    <a:pt x="8852" y="8852"/>
                  </a:cubicBezTo>
                  <a:cubicBezTo>
                    <a:pt x="14520" y="3184"/>
                    <a:pt x="22208" y="0"/>
                    <a:pt x="30224" y="0"/>
                  </a:cubicBezTo>
                  <a:close/>
                </a:path>
              </a:pathLst>
            </a:custGeom>
            <a:solidFill>
              <a:srgbClr val="191919"/>
            </a:solidFill>
            <a:ln w="9525" cap="rnd">
              <a:solidFill>
                <a:srgbClr val="5B5B5B"/>
              </a:solidFill>
              <a:prstDash val="solid"/>
              <a:round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0" y="-38100"/>
              <a:ext cx="1738714" cy="470999"/>
            </a:xfrm>
            <a:prstGeom prst="rect">
              <a:avLst/>
            </a:prstGeom>
          </p:spPr>
          <p:txBody>
            <a:bodyPr anchor="ctr" rtlCol="false" tIns="49278" lIns="49278" bIns="49278" rIns="49278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5" id="25"/>
          <p:cNvSpPr txBox="true"/>
          <p:nvPr/>
        </p:nvSpPr>
        <p:spPr>
          <a:xfrm rot="0">
            <a:off x="1541928" y="7524895"/>
            <a:ext cx="5254715" cy="8684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52278" indent="-276139" lvl="1">
              <a:lnSpc>
                <a:spcPts val="3581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558" spc="-102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Indexer saves every 10 docs in s3 bucket </a:t>
            </a:r>
          </a:p>
        </p:txBody>
      </p:sp>
      <p:grpSp>
        <p:nvGrpSpPr>
          <p:cNvPr name="Group 26" id="26"/>
          <p:cNvGrpSpPr/>
          <p:nvPr/>
        </p:nvGrpSpPr>
        <p:grpSpPr>
          <a:xfrm rot="0">
            <a:off x="949720" y="7641156"/>
            <a:ext cx="70490" cy="674055"/>
            <a:chOff x="0" y="0"/>
            <a:chExt cx="19139" cy="183012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9139" cy="183012"/>
            </a:xfrm>
            <a:custGeom>
              <a:avLst/>
              <a:gdLst/>
              <a:ahLst/>
              <a:cxnLst/>
              <a:rect r="r" b="b" t="t" l="l"/>
              <a:pathLst>
                <a:path h="183012" w="19139">
                  <a:moveTo>
                    <a:pt x="9569" y="0"/>
                  </a:moveTo>
                  <a:lnTo>
                    <a:pt x="9569" y="0"/>
                  </a:lnTo>
                  <a:cubicBezTo>
                    <a:pt x="14854" y="0"/>
                    <a:pt x="19139" y="4284"/>
                    <a:pt x="19139" y="9569"/>
                  </a:cubicBezTo>
                  <a:lnTo>
                    <a:pt x="19139" y="173443"/>
                  </a:lnTo>
                  <a:cubicBezTo>
                    <a:pt x="19139" y="175981"/>
                    <a:pt x="18130" y="178415"/>
                    <a:pt x="16336" y="180209"/>
                  </a:cubicBezTo>
                  <a:cubicBezTo>
                    <a:pt x="14541" y="182004"/>
                    <a:pt x="12107" y="183012"/>
                    <a:pt x="9569" y="183012"/>
                  </a:cubicBezTo>
                  <a:lnTo>
                    <a:pt x="9569" y="183012"/>
                  </a:lnTo>
                  <a:cubicBezTo>
                    <a:pt x="7031" y="183012"/>
                    <a:pt x="4597" y="182004"/>
                    <a:pt x="2803" y="180209"/>
                  </a:cubicBezTo>
                  <a:cubicBezTo>
                    <a:pt x="1008" y="178415"/>
                    <a:pt x="0" y="175981"/>
                    <a:pt x="0" y="173443"/>
                  </a:cubicBezTo>
                  <a:lnTo>
                    <a:pt x="0" y="9569"/>
                  </a:lnTo>
                  <a:cubicBezTo>
                    <a:pt x="0" y="7031"/>
                    <a:pt x="1008" y="4597"/>
                    <a:pt x="2803" y="2803"/>
                  </a:cubicBezTo>
                  <a:cubicBezTo>
                    <a:pt x="4597" y="1008"/>
                    <a:pt x="7031" y="0"/>
                    <a:pt x="9569" y="0"/>
                  </a:cubicBez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28575"/>
              <a:ext cx="19139" cy="211587"/>
            </a:xfrm>
            <a:prstGeom prst="rect">
              <a:avLst/>
            </a:prstGeom>
          </p:spPr>
          <p:txBody>
            <a:bodyPr anchor="ctr" rtlCol="false" tIns="49278" lIns="49278" bIns="49278" rIns="49278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7318361" y="7641156"/>
            <a:ext cx="70490" cy="674055"/>
            <a:chOff x="0" y="0"/>
            <a:chExt cx="19139" cy="183012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19139" cy="183012"/>
            </a:xfrm>
            <a:custGeom>
              <a:avLst/>
              <a:gdLst/>
              <a:ahLst/>
              <a:cxnLst/>
              <a:rect r="r" b="b" t="t" l="l"/>
              <a:pathLst>
                <a:path h="183012" w="19139">
                  <a:moveTo>
                    <a:pt x="9569" y="0"/>
                  </a:moveTo>
                  <a:lnTo>
                    <a:pt x="9569" y="0"/>
                  </a:lnTo>
                  <a:cubicBezTo>
                    <a:pt x="14854" y="0"/>
                    <a:pt x="19139" y="4284"/>
                    <a:pt x="19139" y="9569"/>
                  </a:cubicBezTo>
                  <a:lnTo>
                    <a:pt x="19139" y="173443"/>
                  </a:lnTo>
                  <a:cubicBezTo>
                    <a:pt x="19139" y="175981"/>
                    <a:pt x="18130" y="178415"/>
                    <a:pt x="16336" y="180209"/>
                  </a:cubicBezTo>
                  <a:cubicBezTo>
                    <a:pt x="14541" y="182004"/>
                    <a:pt x="12107" y="183012"/>
                    <a:pt x="9569" y="183012"/>
                  </a:cubicBezTo>
                  <a:lnTo>
                    <a:pt x="9569" y="183012"/>
                  </a:lnTo>
                  <a:cubicBezTo>
                    <a:pt x="7031" y="183012"/>
                    <a:pt x="4597" y="182004"/>
                    <a:pt x="2803" y="180209"/>
                  </a:cubicBezTo>
                  <a:cubicBezTo>
                    <a:pt x="1008" y="178415"/>
                    <a:pt x="0" y="175981"/>
                    <a:pt x="0" y="173443"/>
                  </a:cubicBezTo>
                  <a:lnTo>
                    <a:pt x="0" y="9569"/>
                  </a:lnTo>
                  <a:cubicBezTo>
                    <a:pt x="0" y="7031"/>
                    <a:pt x="1008" y="4597"/>
                    <a:pt x="2803" y="2803"/>
                  </a:cubicBezTo>
                  <a:cubicBezTo>
                    <a:pt x="4597" y="1008"/>
                    <a:pt x="7031" y="0"/>
                    <a:pt x="9569" y="0"/>
                  </a:cubicBez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28575"/>
              <a:ext cx="19139" cy="211587"/>
            </a:xfrm>
            <a:prstGeom prst="rect">
              <a:avLst/>
            </a:prstGeom>
          </p:spPr>
          <p:txBody>
            <a:bodyPr anchor="ctr" rtlCol="false" tIns="49278" lIns="49278" bIns="49278" rIns="49278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sp>
        <p:nvSpPr>
          <p:cNvPr name="Freeform 32" id="32"/>
          <p:cNvSpPr/>
          <p:nvPr/>
        </p:nvSpPr>
        <p:spPr>
          <a:xfrm flipH="false" flipV="false" rot="-10800000">
            <a:off x="15068686" y="2520448"/>
            <a:ext cx="3339562" cy="3339562"/>
          </a:xfrm>
          <a:custGeom>
            <a:avLst/>
            <a:gdLst/>
            <a:ahLst/>
            <a:cxnLst/>
            <a:rect r="r" b="b" t="t" l="l"/>
            <a:pathLst>
              <a:path h="3339562" w="3339562">
                <a:moveTo>
                  <a:pt x="0" y="0"/>
                </a:moveTo>
                <a:lnTo>
                  <a:pt x="3339562" y="0"/>
                </a:lnTo>
                <a:lnTo>
                  <a:pt x="3339562" y="3339561"/>
                </a:lnTo>
                <a:lnTo>
                  <a:pt x="0" y="33395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0">
            <a:off x="7969983" y="2595214"/>
            <a:ext cx="10352943" cy="6491490"/>
          </a:xfrm>
          <a:custGeom>
            <a:avLst/>
            <a:gdLst/>
            <a:ahLst/>
            <a:cxnLst/>
            <a:rect r="r" b="b" t="t" l="l"/>
            <a:pathLst>
              <a:path h="6491490" w="10352943">
                <a:moveTo>
                  <a:pt x="0" y="0"/>
                </a:moveTo>
                <a:lnTo>
                  <a:pt x="10352944" y="0"/>
                </a:lnTo>
                <a:lnTo>
                  <a:pt x="10352944" y="6491490"/>
                </a:lnTo>
                <a:lnTo>
                  <a:pt x="0" y="649149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-16751" b="0"/>
            </a:stretch>
          </a:blipFill>
        </p:spPr>
      </p:sp>
      <p:sp>
        <p:nvSpPr>
          <p:cNvPr name="TextBox 34" id="34"/>
          <p:cNvSpPr txBox="true"/>
          <p:nvPr/>
        </p:nvSpPr>
        <p:spPr>
          <a:xfrm rot="0">
            <a:off x="1140928" y="1949583"/>
            <a:ext cx="10380864" cy="14531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46"/>
              </a:lnSpc>
            </a:pPr>
            <a:r>
              <a:rPr lang="en-US" sz="6094" spc="-243">
                <a:solidFill>
                  <a:srgbClr val="FFDE59"/>
                </a:solidFill>
                <a:latin typeface="TT Lakes Neue Expanded"/>
                <a:ea typeface="TT Lakes Neue Expanded"/>
                <a:cs typeface="TT Lakes Neue Expanded"/>
                <a:sym typeface="TT Lakes Neue Expanded"/>
              </a:rPr>
              <a:t>INDEXER</a:t>
            </a:r>
          </a:p>
          <a:p>
            <a:pPr algn="l">
              <a:lnSpc>
                <a:spcPts val="5546"/>
              </a:lnSpc>
            </a:pPr>
            <a:r>
              <a:rPr lang="en-US" sz="6094" spc="-243">
                <a:solidFill>
                  <a:srgbClr val="FFDE59"/>
                </a:solidFill>
                <a:latin typeface="TT Lakes Neue Expanded"/>
                <a:ea typeface="TT Lakes Neue Expanded"/>
                <a:cs typeface="TT Lakes Neue Expanded"/>
                <a:sym typeface="TT Lakes Neue Expanded"/>
              </a:rPr>
              <a:t>NODE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636371" y="4231446"/>
            <a:ext cx="7193465" cy="420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77"/>
              </a:lnSpc>
              <a:spcBef>
                <a:spcPct val="0"/>
              </a:spcBef>
            </a:pPr>
            <a:r>
              <a:rPr lang="en-US" b="true" sz="2555" spc="-102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Whoosh Index</a:t>
            </a:r>
            <a:r>
              <a:rPr lang="en-US" sz="2555" spc="-102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 : used for indexing and search</a:t>
            </a:r>
          </a:p>
        </p:txBody>
      </p:sp>
      <p:grpSp>
        <p:nvGrpSpPr>
          <p:cNvPr name="Group 36" id="36"/>
          <p:cNvGrpSpPr/>
          <p:nvPr/>
        </p:nvGrpSpPr>
        <p:grpSpPr>
          <a:xfrm rot="0">
            <a:off x="1028700" y="611864"/>
            <a:ext cx="2704510" cy="416836"/>
            <a:chOff x="0" y="0"/>
            <a:chExt cx="712299" cy="109784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712299" cy="109784"/>
            </a:xfrm>
            <a:custGeom>
              <a:avLst/>
              <a:gdLst/>
              <a:ahLst/>
              <a:cxnLst/>
              <a:rect r="r" b="b" t="t" l="l"/>
              <a:pathLst>
                <a:path h="109784" w="712299">
                  <a:moveTo>
                    <a:pt x="54892" y="0"/>
                  </a:moveTo>
                  <a:lnTo>
                    <a:pt x="657407" y="0"/>
                  </a:lnTo>
                  <a:cubicBezTo>
                    <a:pt x="671965" y="0"/>
                    <a:pt x="685927" y="5783"/>
                    <a:pt x="696221" y="16077"/>
                  </a:cubicBezTo>
                  <a:cubicBezTo>
                    <a:pt x="706516" y="26372"/>
                    <a:pt x="712299" y="40334"/>
                    <a:pt x="712299" y="54892"/>
                  </a:cubicBezTo>
                  <a:lnTo>
                    <a:pt x="712299" y="54892"/>
                  </a:lnTo>
                  <a:cubicBezTo>
                    <a:pt x="712299" y="85208"/>
                    <a:pt x="687723" y="109784"/>
                    <a:pt x="657407" y="109784"/>
                  </a:cubicBezTo>
                  <a:lnTo>
                    <a:pt x="54892" y="109784"/>
                  </a:lnTo>
                  <a:cubicBezTo>
                    <a:pt x="40334" y="109784"/>
                    <a:pt x="26372" y="104001"/>
                    <a:pt x="16077" y="93706"/>
                  </a:cubicBezTo>
                  <a:cubicBezTo>
                    <a:pt x="5783" y="83412"/>
                    <a:pt x="0" y="69450"/>
                    <a:pt x="0" y="54892"/>
                  </a:cubicBezTo>
                  <a:lnTo>
                    <a:pt x="0" y="54892"/>
                  </a:lnTo>
                  <a:cubicBezTo>
                    <a:pt x="0" y="40334"/>
                    <a:pt x="5783" y="26372"/>
                    <a:pt x="16077" y="16077"/>
                  </a:cubicBezTo>
                  <a:cubicBezTo>
                    <a:pt x="26372" y="5783"/>
                    <a:pt x="40334" y="0"/>
                    <a:pt x="54892" y="0"/>
                  </a:cubicBezTo>
                  <a:close/>
                </a:path>
              </a:pathLst>
            </a:custGeom>
            <a:solidFill>
              <a:srgbClr val="191919"/>
            </a:solidFill>
            <a:ln w="9525" cap="rnd">
              <a:solidFill>
                <a:srgbClr val="5B5B5B"/>
              </a:solidFill>
              <a:prstDash val="solid"/>
              <a:round/>
            </a:ln>
          </p:spPr>
        </p:sp>
        <p:sp>
          <p:nvSpPr>
            <p:cNvPr name="TextBox 38" id="38"/>
            <p:cNvSpPr txBox="true"/>
            <p:nvPr/>
          </p:nvSpPr>
          <p:spPr>
            <a:xfrm>
              <a:off x="0" y="-38100"/>
              <a:ext cx="712299" cy="1478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39" id="39"/>
          <p:cNvSpPr/>
          <p:nvPr/>
        </p:nvSpPr>
        <p:spPr>
          <a:xfrm flipH="false" flipV="false" rot="0">
            <a:off x="3333495" y="720860"/>
            <a:ext cx="181129" cy="198844"/>
          </a:xfrm>
          <a:custGeom>
            <a:avLst/>
            <a:gdLst/>
            <a:ahLst/>
            <a:cxnLst/>
            <a:rect r="r" b="b" t="t" l="l"/>
            <a:pathLst>
              <a:path h="198844" w="181129">
                <a:moveTo>
                  <a:pt x="0" y="0"/>
                </a:moveTo>
                <a:lnTo>
                  <a:pt x="181129" y="0"/>
                </a:lnTo>
                <a:lnTo>
                  <a:pt x="181129" y="198844"/>
                </a:lnTo>
                <a:lnTo>
                  <a:pt x="0" y="19884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0" id="40"/>
          <p:cNvGrpSpPr/>
          <p:nvPr/>
        </p:nvGrpSpPr>
        <p:grpSpPr>
          <a:xfrm rot="0">
            <a:off x="15558984" y="611864"/>
            <a:ext cx="1179483" cy="416836"/>
            <a:chOff x="0" y="0"/>
            <a:chExt cx="310646" cy="109784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0" y="0"/>
              <a:ext cx="310646" cy="109784"/>
            </a:xfrm>
            <a:custGeom>
              <a:avLst/>
              <a:gdLst/>
              <a:ahLst/>
              <a:cxnLst/>
              <a:rect r="r" b="b" t="t" l="l"/>
              <a:pathLst>
                <a:path h="109784" w="310646">
                  <a:moveTo>
                    <a:pt x="54892" y="0"/>
                  </a:moveTo>
                  <a:lnTo>
                    <a:pt x="255754" y="0"/>
                  </a:lnTo>
                  <a:cubicBezTo>
                    <a:pt x="286070" y="0"/>
                    <a:pt x="310646" y="24576"/>
                    <a:pt x="310646" y="54892"/>
                  </a:cubicBezTo>
                  <a:lnTo>
                    <a:pt x="310646" y="54892"/>
                  </a:lnTo>
                  <a:cubicBezTo>
                    <a:pt x="310646" y="69450"/>
                    <a:pt x="304862" y="83412"/>
                    <a:pt x="294568" y="93706"/>
                  </a:cubicBezTo>
                  <a:cubicBezTo>
                    <a:pt x="284274" y="104001"/>
                    <a:pt x="270312" y="109784"/>
                    <a:pt x="255754" y="109784"/>
                  </a:cubicBezTo>
                  <a:lnTo>
                    <a:pt x="54892" y="109784"/>
                  </a:lnTo>
                  <a:cubicBezTo>
                    <a:pt x="40334" y="109784"/>
                    <a:pt x="26372" y="104001"/>
                    <a:pt x="16077" y="93706"/>
                  </a:cubicBezTo>
                  <a:cubicBezTo>
                    <a:pt x="5783" y="83412"/>
                    <a:pt x="0" y="69450"/>
                    <a:pt x="0" y="54892"/>
                  </a:cubicBezTo>
                  <a:lnTo>
                    <a:pt x="0" y="54892"/>
                  </a:lnTo>
                  <a:cubicBezTo>
                    <a:pt x="0" y="40334"/>
                    <a:pt x="5783" y="26372"/>
                    <a:pt x="16077" y="16077"/>
                  </a:cubicBezTo>
                  <a:cubicBezTo>
                    <a:pt x="26372" y="5783"/>
                    <a:pt x="40334" y="0"/>
                    <a:pt x="54892" y="0"/>
                  </a:cubicBezTo>
                  <a:close/>
                </a:path>
              </a:pathLst>
            </a:custGeom>
            <a:solidFill>
              <a:srgbClr val="191919"/>
            </a:solidFill>
            <a:ln w="9525" cap="rnd">
              <a:solidFill>
                <a:srgbClr val="5B5B5B"/>
              </a:solidFill>
              <a:prstDash val="solid"/>
              <a:round/>
            </a:ln>
          </p:spPr>
        </p:sp>
        <p:sp>
          <p:nvSpPr>
            <p:cNvPr name="TextBox 42" id="42"/>
            <p:cNvSpPr txBox="true"/>
            <p:nvPr/>
          </p:nvSpPr>
          <p:spPr>
            <a:xfrm>
              <a:off x="0" y="-38100"/>
              <a:ext cx="310646" cy="1478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43" id="43"/>
          <p:cNvSpPr/>
          <p:nvPr/>
        </p:nvSpPr>
        <p:spPr>
          <a:xfrm flipH="false" flipV="false" rot="0">
            <a:off x="16843682" y="613082"/>
            <a:ext cx="415618" cy="415618"/>
          </a:xfrm>
          <a:custGeom>
            <a:avLst/>
            <a:gdLst/>
            <a:ahLst/>
            <a:cxnLst/>
            <a:rect r="r" b="b" t="t" l="l"/>
            <a:pathLst>
              <a:path h="415618" w="415618">
                <a:moveTo>
                  <a:pt x="0" y="0"/>
                </a:moveTo>
                <a:lnTo>
                  <a:pt x="415618" y="0"/>
                </a:lnTo>
                <a:lnTo>
                  <a:pt x="415618" y="415618"/>
                </a:lnTo>
                <a:lnTo>
                  <a:pt x="0" y="41561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4" id="44"/>
          <p:cNvSpPr txBox="true"/>
          <p:nvPr/>
        </p:nvSpPr>
        <p:spPr>
          <a:xfrm rot="0">
            <a:off x="15742113" y="685662"/>
            <a:ext cx="813226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FFDE59"/>
                </a:solidFill>
                <a:latin typeface="Open Sauce"/>
                <a:ea typeface="Open Sauce"/>
                <a:cs typeface="Open Sauce"/>
                <a:sym typeface="Open Sauce"/>
              </a:rPr>
              <a:t>Contact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4767400" y="679039"/>
            <a:ext cx="960485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5B5B5B"/>
                </a:solidFill>
                <a:latin typeface="Open Sauce"/>
                <a:ea typeface="Open Sauce"/>
                <a:cs typeface="Open Sauce"/>
                <a:sym typeface="Open Sauce"/>
              </a:rPr>
              <a:t>Introduction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9107416" y="679039"/>
            <a:ext cx="1375748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5B5B5B"/>
                </a:solidFill>
                <a:latin typeface="Open Sauce"/>
                <a:ea typeface="Open Sauce"/>
                <a:cs typeface="Open Sauce"/>
                <a:sym typeface="Open Sauce"/>
              </a:rPr>
              <a:t>Fault tolerance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6185362" y="692285"/>
            <a:ext cx="1385526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FFDE59"/>
                </a:solidFill>
                <a:latin typeface="Open Sauce"/>
                <a:ea typeface="Open Sauce"/>
                <a:cs typeface="Open Sauce"/>
                <a:sym typeface="Open Sauce"/>
              </a:rPr>
              <a:t>Architecture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8028088" y="692285"/>
            <a:ext cx="622129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5E5E5E"/>
                </a:solidFill>
                <a:latin typeface="Open Sauce"/>
                <a:ea typeface="Open Sauce"/>
                <a:cs typeface="Open Sauce"/>
                <a:sym typeface="Open Sauce"/>
              </a:rPr>
              <a:t>Demo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10940365" y="692285"/>
            <a:ext cx="1066672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5B5B5B"/>
                </a:solidFill>
                <a:latin typeface="Open Sauce"/>
                <a:ea typeface="Open Sauce"/>
                <a:cs typeface="Open Sauce"/>
                <a:sym typeface="Open Sauce"/>
              </a:rPr>
              <a:t>Beneficiaries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12464236" y="692285"/>
            <a:ext cx="928073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5B5B5B"/>
                </a:solidFill>
                <a:latin typeface="Open Sauce"/>
                <a:ea typeface="Open Sauce"/>
                <a:cs typeface="Open Sauce"/>
                <a:sym typeface="Open Sauce"/>
              </a:rPr>
              <a:t>Conclusion</a:t>
            </a:r>
          </a:p>
        </p:txBody>
      </p:sp>
    </p:spTree>
  </p:cSld>
  <p:clrMapOvr>
    <a:masterClrMapping/>
  </p:clrMapOvr>
  <p:transition spd="fast">
    <p:fade/>
  </p:transition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91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59978" y="9910984"/>
            <a:ext cx="262557" cy="203839"/>
          </a:xfrm>
          <a:custGeom>
            <a:avLst/>
            <a:gdLst/>
            <a:ahLst/>
            <a:cxnLst/>
            <a:rect r="r" b="b" t="t" l="l"/>
            <a:pathLst>
              <a:path h="203839" w="262557">
                <a:moveTo>
                  <a:pt x="0" y="0"/>
                </a:moveTo>
                <a:lnTo>
                  <a:pt x="262557" y="0"/>
                </a:lnTo>
                <a:lnTo>
                  <a:pt x="262557" y="203840"/>
                </a:lnTo>
                <a:lnTo>
                  <a:pt x="0" y="2038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0">
            <a:off x="1009650" y="1152537"/>
            <a:ext cx="262557" cy="203839"/>
          </a:xfrm>
          <a:custGeom>
            <a:avLst/>
            <a:gdLst/>
            <a:ahLst/>
            <a:cxnLst/>
            <a:rect r="r" b="b" t="t" l="l"/>
            <a:pathLst>
              <a:path h="203839" w="262557">
                <a:moveTo>
                  <a:pt x="0" y="203840"/>
                </a:moveTo>
                <a:lnTo>
                  <a:pt x="262557" y="203840"/>
                </a:lnTo>
                <a:lnTo>
                  <a:pt x="262557" y="0"/>
                </a:lnTo>
                <a:lnTo>
                  <a:pt x="0" y="0"/>
                </a:lnTo>
                <a:lnTo>
                  <a:pt x="0" y="20384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true" rot="0">
            <a:off x="17259300" y="1152537"/>
            <a:ext cx="262557" cy="203839"/>
          </a:xfrm>
          <a:custGeom>
            <a:avLst/>
            <a:gdLst/>
            <a:ahLst/>
            <a:cxnLst/>
            <a:rect r="r" b="b" t="t" l="l"/>
            <a:pathLst>
              <a:path h="203839" w="262557">
                <a:moveTo>
                  <a:pt x="262557" y="203840"/>
                </a:moveTo>
                <a:lnTo>
                  <a:pt x="0" y="203840"/>
                </a:lnTo>
                <a:lnTo>
                  <a:pt x="0" y="0"/>
                </a:lnTo>
                <a:lnTo>
                  <a:pt x="262557" y="0"/>
                </a:lnTo>
                <a:lnTo>
                  <a:pt x="262557" y="20384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16432096" y="4422399"/>
            <a:ext cx="4250283" cy="4250283"/>
          </a:xfrm>
          <a:custGeom>
            <a:avLst/>
            <a:gdLst/>
            <a:ahLst/>
            <a:cxnLst/>
            <a:rect r="r" b="b" t="t" l="l"/>
            <a:pathLst>
              <a:path h="4250283" w="4250283">
                <a:moveTo>
                  <a:pt x="4250283" y="0"/>
                </a:moveTo>
                <a:lnTo>
                  <a:pt x="0" y="0"/>
                </a:lnTo>
                <a:lnTo>
                  <a:pt x="0" y="4250283"/>
                </a:lnTo>
                <a:lnTo>
                  <a:pt x="4250283" y="4250283"/>
                </a:lnTo>
                <a:lnTo>
                  <a:pt x="4250283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0">
            <a:off x="17390578" y="9910984"/>
            <a:ext cx="262557" cy="203839"/>
          </a:xfrm>
          <a:custGeom>
            <a:avLst/>
            <a:gdLst/>
            <a:ahLst/>
            <a:cxnLst/>
            <a:rect r="r" b="b" t="t" l="l"/>
            <a:pathLst>
              <a:path h="203839" w="262557">
                <a:moveTo>
                  <a:pt x="262557" y="0"/>
                </a:moveTo>
                <a:lnTo>
                  <a:pt x="0" y="0"/>
                </a:lnTo>
                <a:lnTo>
                  <a:pt x="0" y="203840"/>
                </a:lnTo>
                <a:lnTo>
                  <a:pt x="262557" y="203840"/>
                </a:lnTo>
                <a:lnTo>
                  <a:pt x="26255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341009" y="2503480"/>
            <a:ext cx="11710482" cy="7011651"/>
          </a:xfrm>
          <a:custGeom>
            <a:avLst/>
            <a:gdLst/>
            <a:ahLst/>
            <a:cxnLst/>
            <a:rect r="r" b="b" t="t" l="l"/>
            <a:pathLst>
              <a:path h="7011651" w="11710482">
                <a:moveTo>
                  <a:pt x="0" y="0"/>
                </a:moveTo>
                <a:lnTo>
                  <a:pt x="11710482" y="0"/>
                </a:lnTo>
                <a:lnTo>
                  <a:pt x="11710482" y="7011651"/>
                </a:lnTo>
                <a:lnTo>
                  <a:pt x="0" y="701165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00125" y="1632602"/>
            <a:ext cx="10380864" cy="6918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91"/>
              </a:lnSpc>
            </a:pPr>
            <a:r>
              <a:rPr lang="en-US" sz="5594" spc="-223">
                <a:solidFill>
                  <a:srgbClr val="FFDE59"/>
                </a:solidFill>
                <a:latin typeface="TT Lakes Neue Expanded"/>
                <a:ea typeface="TT Lakes Neue Expanded"/>
                <a:cs typeface="TT Lakes Neue Expanded"/>
                <a:sym typeface="TT Lakes Neue Expanded"/>
              </a:rPr>
              <a:t>DEMONSTRATION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99680" y="2486350"/>
            <a:ext cx="10380864" cy="7578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46"/>
              </a:lnSpc>
            </a:pPr>
            <a:r>
              <a:rPr lang="en-US" sz="6094" spc="-243">
                <a:solidFill>
                  <a:srgbClr val="FFDE59"/>
                </a:solidFill>
                <a:latin typeface="TT Lakes Neue Expanded"/>
                <a:ea typeface="TT Lakes Neue Expanded"/>
                <a:cs typeface="TT Lakes Neue Expanded"/>
                <a:sym typeface="TT Lakes Neue Expanded"/>
              </a:rPr>
              <a:t>CLIENT 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1028700" y="611864"/>
            <a:ext cx="2704510" cy="416836"/>
            <a:chOff x="0" y="0"/>
            <a:chExt cx="712299" cy="109784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712299" cy="109784"/>
            </a:xfrm>
            <a:custGeom>
              <a:avLst/>
              <a:gdLst/>
              <a:ahLst/>
              <a:cxnLst/>
              <a:rect r="r" b="b" t="t" l="l"/>
              <a:pathLst>
                <a:path h="109784" w="712299">
                  <a:moveTo>
                    <a:pt x="54892" y="0"/>
                  </a:moveTo>
                  <a:lnTo>
                    <a:pt x="657407" y="0"/>
                  </a:lnTo>
                  <a:cubicBezTo>
                    <a:pt x="671965" y="0"/>
                    <a:pt x="685927" y="5783"/>
                    <a:pt x="696221" y="16077"/>
                  </a:cubicBezTo>
                  <a:cubicBezTo>
                    <a:pt x="706516" y="26372"/>
                    <a:pt x="712299" y="40334"/>
                    <a:pt x="712299" y="54892"/>
                  </a:cubicBezTo>
                  <a:lnTo>
                    <a:pt x="712299" y="54892"/>
                  </a:lnTo>
                  <a:cubicBezTo>
                    <a:pt x="712299" y="85208"/>
                    <a:pt x="687723" y="109784"/>
                    <a:pt x="657407" y="109784"/>
                  </a:cubicBezTo>
                  <a:lnTo>
                    <a:pt x="54892" y="109784"/>
                  </a:lnTo>
                  <a:cubicBezTo>
                    <a:pt x="40334" y="109784"/>
                    <a:pt x="26372" y="104001"/>
                    <a:pt x="16077" y="93706"/>
                  </a:cubicBezTo>
                  <a:cubicBezTo>
                    <a:pt x="5783" y="83412"/>
                    <a:pt x="0" y="69450"/>
                    <a:pt x="0" y="54892"/>
                  </a:cubicBezTo>
                  <a:lnTo>
                    <a:pt x="0" y="54892"/>
                  </a:lnTo>
                  <a:cubicBezTo>
                    <a:pt x="0" y="40334"/>
                    <a:pt x="5783" y="26372"/>
                    <a:pt x="16077" y="16077"/>
                  </a:cubicBezTo>
                  <a:cubicBezTo>
                    <a:pt x="26372" y="5783"/>
                    <a:pt x="40334" y="0"/>
                    <a:pt x="54892" y="0"/>
                  </a:cubicBezTo>
                  <a:close/>
                </a:path>
              </a:pathLst>
            </a:custGeom>
            <a:solidFill>
              <a:srgbClr val="191919"/>
            </a:solidFill>
            <a:ln w="9525" cap="rnd">
              <a:solidFill>
                <a:srgbClr val="5B5B5B"/>
              </a:solidFill>
              <a:prstDash val="solid"/>
              <a:round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712299" cy="1478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3333495" y="720860"/>
            <a:ext cx="181129" cy="198844"/>
          </a:xfrm>
          <a:custGeom>
            <a:avLst/>
            <a:gdLst/>
            <a:ahLst/>
            <a:cxnLst/>
            <a:rect r="r" b="b" t="t" l="l"/>
            <a:pathLst>
              <a:path h="198844" w="181129">
                <a:moveTo>
                  <a:pt x="0" y="0"/>
                </a:moveTo>
                <a:lnTo>
                  <a:pt x="181129" y="0"/>
                </a:lnTo>
                <a:lnTo>
                  <a:pt x="181129" y="198844"/>
                </a:lnTo>
                <a:lnTo>
                  <a:pt x="0" y="19884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15558984" y="611864"/>
            <a:ext cx="1179483" cy="416836"/>
            <a:chOff x="0" y="0"/>
            <a:chExt cx="310646" cy="109784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310646" cy="109784"/>
            </a:xfrm>
            <a:custGeom>
              <a:avLst/>
              <a:gdLst/>
              <a:ahLst/>
              <a:cxnLst/>
              <a:rect r="r" b="b" t="t" l="l"/>
              <a:pathLst>
                <a:path h="109784" w="310646">
                  <a:moveTo>
                    <a:pt x="54892" y="0"/>
                  </a:moveTo>
                  <a:lnTo>
                    <a:pt x="255754" y="0"/>
                  </a:lnTo>
                  <a:cubicBezTo>
                    <a:pt x="286070" y="0"/>
                    <a:pt x="310646" y="24576"/>
                    <a:pt x="310646" y="54892"/>
                  </a:cubicBezTo>
                  <a:lnTo>
                    <a:pt x="310646" y="54892"/>
                  </a:lnTo>
                  <a:cubicBezTo>
                    <a:pt x="310646" y="69450"/>
                    <a:pt x="304862" y="83412"/>
                    <a:pt x="294568" y="93706"/>
                  </a:cubicBezTo>
                  <a:cubicBezTo>
                    <a:pt x="284274" y="104001"/>
                    <a:pt x="270312" y="109784"/>
                    <a:pt x="255754" y="109784"/>
                  </a:cubicBezTo>
                  <a:lnTo>
                    <a:pt x="54892" y="109784"/>
                  </a:lnTo>
                  <a:cubicBezTo>
                    <a:pt x="40334" y="109784"/>
                    <a:pt x="26372" y="104001"/>
                    <a:pt x="16077" y="93706"/>
                  </a:cubicBezTo>
                  <a:cubicBezTo>
                    <a:pt x="5783" y="83412"/>
                    <a:pt x="0" y="69450"/>
                    <a:pt x="0" y="54892"/>
                  </a:cubicBezTo>
                  <a:lnTo>
                    <a:pt x="0" y="54892"/>
                  </a:lnTo>
                  <a:cubicBezTo>
                    <a:pt x="0" y="40334"/>
                    <a:pt x="5783" y="26372"/>
                    <a:pt x="16077" y="16077"/>
                  </a:cubicBezTo>
                  <a:cubicBezTo>
                    <a:pt x="26372" y="5783"/>
                    <a:pt x="40334" y="0"/>
                    <a:pt x="54892" y="0"/>
                  </a:cubicBezTo>
                  <a:close/>
                </a:path>
              </a:pathLst>
            </a:custGeom>
            <a:solidFill>
              <a:srgbClr val="191919"/>
            </a:solidFill>
            <a:ln w="9525" cap="rnd">
              <a:solidFill>
                <a:srgbClr val="5B5B5B"/>
              </a:solidFill>
              <a:prstDash val="solid"/>
              <a:round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310646" cy="1478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16843682" y="613082"/>
            <a:ext cx="415618" cy="415618"/>
          </a:xfrm>
          <a:custGeom>
            <a:avLst/>
            <a:gdLst/>
            <a:ahLst/>
            <a:cxnLst/>
            <a:rect r="r" b="b" t="t" l="l"/>
            <a:pathLst>
              <a:path h="415618" w="415618">
                <a:moveTo>
                  <a:pt x="0" y="0"/>
                </a:moveTo>
                <a:lnTo>
                  <a:pt x="415618" y="0"/>
                </a:lnTo>
                <a:lnTo>
                  <a:pt x="415618" y="415618"/>
                </a:lnTo>
                <a:lnTo>
                  <a:pt x="0" y="41561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5742113" y="685662"/>
            <a:ext cx="813226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FFDE59"/>
                </a:solidFill>
                <a:latin typeface="Open Sauce"/>
                <a:ea typeface="Open Sauce"/>
                <a:cs typeface="Open Sauce"/>
                <a:sym typeface="Open Sauce"/>
              </a:rPr>
              <a:t>Contact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4767400" y="679039"/>
            <a:ext cx="960485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5B5B5B"/>
                </a:solidFill>
                <a:latin typeface="Open Sauce"/>
                <a:ea typeface="Open Sauce"/>
                <a:cs typeface="Open Sauce"/>
                <a:sym typeface="Open Sauce"/>
              </a:rPr>
              <a:t>Introduction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107416" y="679039"/>
            <a:ext cx="1375748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5B5B5B"/>
                </a:solidFill>
                <a:latin typeface="Open Sauce"/>
                <a:ea typeface="Open Sauce"/>
                <a:cs typeface="Open Sauce"/>
                <a:sym typeface="Open Sauce"/>
              </a:rPr>
              <a:t>Fault tolerance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6185362" y="692285"/>
            <a:ext cx="1385526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5E5E5E"/>
                </a:solidFill>
                <a:latin typeface="Open Sauce"/>
                <a:ea typeface="Open Sauce"/>
                <a:cs typeface="Open Sauce"/>
                <a:sym typeface="Open Sauce"/>
              </a:rPr>
              <a:t>Architecture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8028088" y="692285"/>
            <a:ext cx="622129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FFDE59"/>
                </a:solidFill>
                <a:latin typeface="Open Sauce"/>
                <a:ea typeface="Open Sauce"/>
                <a:cs typeface="Open Sauce"/>
                <a:sym typeface="Open Sauce"/>
              </a:rPr>
              <a:t>Demo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940365" y="692285"/>
            <a:ext cx="1066672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5B5B5B"/>
                </a:solidFill>
                <a:latin typeface="Open Sauce"/>
                <a:ea typeface="Open Sauce"/>
                <a:cs typeface="Open Sauce"/>
                <a:sym typeface="Open Sauce"/>
              </a:rPr>
              <a:t>Beneficiaries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2464236" y="692285"/>
            <a:ext cx="928073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5B5B5B"/>
                </a:solidFill>
                <a:latin typeface="Open Sauce"/>
                <a:ea typeface="Open Sauce"/>
                <a:cs typeface="Open Sauce"/>
                <a:sym typeface="Open Sauce"/>
              </a:rPr>
              <a:t>Conclusion</a:t>
            </a:r>
          </a:p>
        </p:txBody>
      </p:sp>
    </p:spTree>
  </p:cSld>
  <p:clrMapOvr>
    <a:masterClrMapping/>
  </p:clrMapOvr>
  <p:transition spd="fast">
    <p:fade/>
  </p:transition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91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59978" y="9910984"/>
            <a:ext cx="262557" cy="203839"/>
          </a:xfrm>
          <a:custGeom>
            <a:avLst/>
            <a:gdLst/>
            <a:ahLst/>
            <a:cxnLst/>
            <a:rect r="r" b="b" t="t" l="l"/>
            <a:pathLst>
              <a:path h="203839" w="262557">
                <a:moveTo>
                  <a:pt x="0" y="0"/>
                </a:moveTo>
                <a:lnTo>
                  <a:pt x="262557" y="0"/>
                </a:lnTo>
                <a:lnTo>
                  <a:pt x="262557" y="203840"/>
                </a:lnTo>
                <a:lnTo>
                  <a:pt x="0" y="2038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0">
            <a:off x="1009650" y="1152537"/>
            <a:ext cx="262557" cy="203839"/>
          </a:xfrm>
          <a:custGeom>
            <a:avLst/>
            <a:gdLst/>
            <a:ahLst/>
            <a:cxnLst/>
            <a:rect r="r" b="b" t="t" l="l"/>
            <a:pathLst>
              <a:path h="203839" w="262557">
                <a:moveTo>
                  <a:pt x="0" y="203840"/>
                </a:moveTo>
                <a:lnTo>
                  <a:pt x="262557" y="203840"/>
                </a:lnTo>
                <a:lnTo>
                  <a:pt x="262557" y="0"/>
                </a:lnTo>
                <a:lnTo>
                  <a:pt x="0" y="0"/>
                </a:lnTo>
                <a:lnTo>
                  <a:pt x="0" y="20384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true" rot="0">
            <a:off x="17259300" y="1152537"/>
            <a:ext cx="262557" cy="203839"/>
          </a:xfrm>
          <a:custGeom>
            <a:avLst/>
            <a:gdLst/>
            <a:ahLst/>
            <a:cxnLst/>
            <a:rect r="r" b="b" t="t" l="l"/>
            <a:pathLst>
              <a:path h="203839" w="262557">
                <a:moveTo>
                  <a:pt x="262557" y="203840"/>
                </a:moveTo>
                <a:lnTo>
                  <a:pt x="0" y="203840"/>
                </a:lnTo>
                <a:lnTo>
                  <a:pt x="0" y="0"/>
                </a:lnTo>
                <a:lnTo>
                  <a:pt x="262557" y="0"/>
                </a:lnTo>
                <a:lnTo>
                  <a:pt x="262557" y="20384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16432096" y="4422399"/>
            <a:ext cx="4250283" cy="4250283"/>
          </a:xfrm>
          <a:custGeom>
            <a:avLst/>
            <a:gdLst/>
            <a:ahLst/>
            <a:cxnLst/>
            <a:rect r="r" b="b" t="t" l="l"/>
            <a:pathLst>
              <a:path h="4250283" w="4250283">
                <a:moveTo>
                  <a:pt x="4250283" y="0"/>
                </a:moveTo>
                <a:lnTo>
                  <a:pt x="0" y="0"/>
                </a:lnTo>
                <a:lnTo>
                  <a:pt x="0" y="4250283"/>
                </a:lnTo>
                <a:lnTo>
                  <a:pt x="4250283" y="4250283"/>
                </a:lnTo>
                <a:lnTo>
                  <a:pt x="4250283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0">
            <a:off x="17390578" y="9910984"/>
            <a:ext cx="262557" cy="203839"/>
          </a:xfrm>
          <a:custGeom>
            <a:avLst/>
            <a:gdLst/>
            <a:ahLst/>
            <a:cxnLst/>
            <a:rect r="r" b="b" t="t" l="l"/>
            <a:pathLst>
              <a:path h="203839" w="262557">
                <a:moveTo>
                  <a:pt x="262557" y="0"/>
                </a:moveTo>
                <a:lnTo>
                  <a:pt x="0" y="0"/>
                </a:lnTo>
                <a:lnTo>
                  <a:pt x="0" y="203840"/>
                </a:lnTo>
                <a:lnTo>
                  <a:pt x="262557" y="203840"/>
                </a:lnTo>
                <a:lnTo>
                  <a:pt x="26255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00125" y="1632602"/>
            <a:ext cx="10380864" cy="6918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91"/>
              </a:lnSpc>
            </a:pPr>
            <a:r>
              <a:rPr lang="en-US" sz="5594" spc="-223">
                <a:solidFill>
                  <a:srgbClr val="FFDE59"/>
                </a:solidFill>
                <a:latin typeface="TT Lakes Neue Expanded"/>
                <a:ea typeface="TT Lakes Neue Expanded"/>
                <a:cs typeface="TT Lakes Neue Expanded"/>
                <a:sym typeface="TT Lakes Neue Expanded"/>
              </a:rPr>
              <a:t>DEMONSTRATION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99680" y="2486350"/>
            <a:ext cx="10380864" cy="7578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46"/>
              </a:lnSpc>
            </a:pPr>
            <a:r>
              <a:rPr lang="en-US" sz="6094" spc="-243">
                <a:solidFill>
                  <a:srgbClr val="FFDE59"/>
                </a:solidFill>
                <a:latin typeface="TT Lakes Neue Expanded"/>
                <a:ea typeface="TT Lakes Neue Expanded"/>
                <a:cs typeface="TT Lakes Neue Expanded"/>
                <a:sym typeface="TT Lakes Neue Expanded"/>
              </a:rPr>
              <a:t>CLIENT 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5353993" y="2491044"/>
            <a:ext cx="10794733" cy="7623780"/>
          </a:xfrm>
          <a:custGeom>
            <a:avLst/>
            <a:gdLst/>
            <a:ahLst/>
            <a:cxnLst/>
            <a:rect r="r" b="b" t="t" l="l"/>
            <a:pathLst>
              <a:path h="7623780" w="10794733">
                <a:moveTo>
                  <a:pt x="0" y="0"/>
                </a:moveTo>
                <a:lnTo>
                  <a:pt x="10794733" y="0"/>
                </a:lnTo>
                <a:lnTo>
                  <a:pt x="10794733" y="7623780"/>
                </a:lnTo>
                <a:lnTo>
                  <a:pt x="0" y="762378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028700" y="611864"/>
            <a:ext cx="2704510" cy="416836"/>
            <a:chOff x="0" y="0"/>
            <a:chExt cx="712299" cy="109784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712299" cy="109784"/>
            </a:xfrm>
            <a:custGeom>
              <a:avLst/>
              <a:gdLst/>
              <a:ahLst/>
              <a:cxnLst/>
              <a:rect r="r" b="b" t="t" l="l"/>
              <a:pathLst>
                <a:path h="109784" w="712299">
                  <a:moveTo>
                    <a:pt x="54892" y="0"/>
                  </a:moveTo>
                  <a:lnTo>
                    <a:pt x="657407" y="0"/>
                  </a:lnTo>
                  <a:cubicBezTo>
                    <a:pt x="671965" y="0"/>
                    <a:pt x="685927" y="5783"/>
                    <a:pt x="696221" y="16077"/>
                  </a:cubicBezTo>
                  <a:cubicBezTo>
                    <a:pt x="706516" y="26372"/>
                    <a:pt x="712299" y="40334"/>
                    <a:pt x="712299" y="54892"/>
                  </a:cubicBezTo>
                  <a:lnTo>
                    <a:pt x="712299" y="54892"/>
                  </a:lnTo>
                  <a:cubicBezTo>
                    <a:pt x="712299" y="85208"/>
                    <a:pt x="687723" y="109784"/>
                    <a:pt x="657407" y="109784"/>
                  </a:cubicBezTo>
                  <a:lnTo>
                    <a:pt x="54892" y="109784"/>
                  </a:lnTo>
                  <a:cubicBezTo>
                    <a:pt x="40334" y="109784"/>
                    <a:pt x="26372" y="104001"/>
                    <a:pt x="16077" y="93706"/>
                  </a:cubicBezTo>
                  <a:cubicBezTo>
                    <a:pt x="5783" y="83412"/>
                    <a:pt x="0" y="69450"/>
                    <a:pt x="0" y="54892"/>
                  </a:cubicBezTo>
                  <a:lnTo>
                    <a:pt x="0" y="54892"/>
                  </a:lnTo>
                  <a:cubicBezTo>
                    <a:pt x="0" y="40334"/>
                    <a:pt x="5783" y="26372"/>
                    <a:pt x="16077" y="16077"/>
                  </a:cubicBezTo>
                  <a:cubicBezTo>
                    <a:pt x="26372" y="5783"/>
                    <a:pt x="40334" y="0"/>
                    <a:pt x="54892" y="0"/>
                  </a:cubicBezTo>
                  <a:close/>
                </a:path>
              </a:pathLst>
            </a:custGeom>
            <a:solidFill>
              <a:srgbClr val="191919"/>
            </a:solidFill>
            <a:ln w="9525" cap="rnd">
              <a:solidFill>
                <a:srgbClr val="5B5B5B"/>
              </a:solidFill>
              <a:prstDash val="solid"/>
              <a:round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712299" cy="1478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3333495" y="720860"/>
            <a:ext cx="181129" cy="198844"/>
          </a:xfrm>
          <a:custGeom>
            <a:avLst/>
            <a:gdLst/>
            <a:ahLst/>
            <a:cxnLst/>
            <a:rect r="r" b="b" t="t" l="l"/>
            <a:pathLst>
              <a:path h="198844" w="181129">
                <a:moveTo>
                  <a:pt x="0" y="0"/>
                </a:moveTo>
                <a:lnTo>
                  <a:pt x="181129" y="0"/>
                </a:lnTo>
                <a:lnTo>
                  <a:pt x="181129" y="198844"/>
                </a:lnTo>
                <a:lnTo>
                  <a:pt x="0" y="19884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15558984" y="611864"/>
            <a:ext cx="1179483" cy="416836"/>
            <a:chOff x="0" y="0"/>
            <a:chExt cx="310646" cy="109784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310646" cy="109784"/>
            </a:xfrm>
            <a:custGeom>
              <a:avLst/>
              <a:gdLst/>
              <a:ahLst/>
              <a:cxnLst/>
              <a:rect r="r" b="b" t="t" l="l"/>
              <a:pathLst>
                <a:path h="109784" w="310646">
                  <a:moveTo>
                    <a:pt x="54892" y="0"/>
                  </a:moveTo>
                  <a:lnTo>
                    <a:pt x="255754" y="0"/>
                  </a:lnTo>
                  <a:cubicBezTo>
                    <a:pt x="286070" y="0"/>
                    <a:pt x="310646" y="24576"/>
                    <a:pt x="310646" y="54892"/>
                  </a:cubicBezTo>
                  <a:lnTo>
                    <a:pt x="310646" y="54892"/>
                  </a:lnTo>
                  <a:cubicBezTo>
                    <a:pt x="310646" y="69450"/>
                    <a:pt x="304862" y="83412"/>
                    <a:pt x="294568" y="93706"/>
                  </a:cubicBezTo>
                  <a:cubicBezTo>
                    <a:pt x="284274" y="104001"/>
                    <a:pt x="270312" y="109784"/>
                    <a:pt x="255754" y="109784"/>
                  </a:cubicBezTo>
                  <a:lnTo>
                    <a:pt x="54892" y="109784"/>
                  </a:lnTo>
                  <a:cubicBezTo>
                    <a:pt x="40334" y="109784"/>
                    <a:pt x="26372" y="104001"/>
                    <a:pt x="16077" y="93706"/>
                  </a:cubicBezTo>
                  <a:cubicBezTo>
                    <a:pt x="5783" y="83412"/>
                    <a:pt x="0" y="69450"/>
                    <a:pt x="0" y="54892"/>
                  </a:cubicBezTo>
                  <a:lnTo>
                    <a:pt x="0" y="54892"/>
                  </a:lnTo>
                  <a:cubicBezTo>
                    <a:pt x="0" y="40334"/>
                    <a:pt x="5783" y="26372"/>
                    <a:pt x="16077" y="16077"/>
                  </a:cubicBezTo>
                  <a:cubicBezTo>
                    <a:pt x="26372" y="5783"/>
                    <a:pt x="40334" y="0"/>
                    <a:pt x="54892" y="0"/>
                  </a:cubicBezTo>
                  <a:close/>
                </a:path>
              </a:pathLst>
            </a:custGeom>
            <a:solidFill>
              <a:srgbClr val="191919"/>
            </a:solidFill>
            <a:ln w="9525" cap="rnd">
              <a:solidFill>
                <a:srgbClr val="5B5B5B"/>
              </a:solidFill>
              <a:prstDash val="solid"/>
              <a:round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310646" cy="1478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16843682" y="613082"/>
            <a:ext cx="415618" cy="415618"/>
          </a:xfrm>
          <a:custGeom>
            <a:avLst/>
            <a:gdLst/>
            <a:ahLst/>
            <a:cxnLst/>
            <a:rect r="r" b="b" t="t" l="l"/>
            <a:pathLst>
              <a:path h="415618" w="415618">
                <a:moveTo>
                  <a:pt x="0" y="0"/>
                </a:moveTo>
                <a:lnTo>
                  <a:pt x="415618" y="0"/>
                </a:lnTo>
                <a:lnTo>
                  <a:pt x="415618" y="415618"/>
                </a:lnTo>
                <a:lnTo>
                  <a:pt x="0" y="41561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5742113" y="685662"/>
            <a:ext cx="813226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FFDE59"/>
                </a:solidFill>
                <a:latin typeface="Open Sauce"/>
                <a:ea typeface="Open Sauce"/>
                <a:cs typeface="Open Sauce"/>
                <a:sym typeface="Open Sauce"/>
              </a:rPr>
              <a:t>Contact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4767400" y="679039"/>
            <a:ext cx="960485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5B5B5B"/>
                </a:solidFill>
                <a:latin typeface="Open Sauce"/>
                <a:ea typeface="Open Sauce"/>
                <a:cs typeface="Open Sauce"/>
                <a:sym typeface="Open Sauce"/>
              </a:rPr>
              <a:t>Introduction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107416" y="679039"/>
            <a:ext cx="1375748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5B5B5B"/>
                </a:solidFill>
                <a:latin typeface="Open Sauce"/>
                <a:ea typeface="Open Sauce"/>
                <a:cs typeface="Open Sauce"/>
                <a:sym typeface="Open Sauce"/>
              </a:rPr>
              <a:t>Fault tolerance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6185362" y="692285"/>
            <a:ext cx="1385526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5E5E5E"/>
                </a:solidFill>
                <a:latin typeface="Open Sauce"/>
                <a:ea typeface="Open Sauce"/>
                <a:cs typeface="Open Sauce"/>
                <a:sym typeface="Open Sauce"/>
              </a:rPr>
              <a:t>Architecture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8028088" y="692285"/>
            <a:ext cx="622129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FFDE59"/>
                </a:solidFill>
                <a:latin typeface="Open Sauce"/>
                <a:ea typeface="Open Sauce"/>
                <a:cs typeface="Open Sauce"/>
                <a:sym typeface="Open Sauce"/>
              </a:rPr>
              <a:t>Demo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940365" y="692285"/>
            <a:ext cx="1066672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5B5B5B"/>
                </a:solidFill>
                <a:latin typeface="Open Sauce"/>
                <a:ea typeface="Open Sauce"/>
                <a:cs typeface="Open Sauce"/>
                <a:sym typeface="Open Sauce"/>
              </a:rPr>
              <a:t>Beneficiaries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2464236" y="692285"/>
            <a:ext cx="928073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5B5B5B"/>
                </a:solidFill>
                <a:latin typeface="Open Sauce"/>
                <a:ea typeface="Open Sauce"/>
                <a:cs typeface="Open Sauce"/>
                <a:sym typeface="Open Sauce"/>
              </a:rPr>
              <a:t>Conclusion</a:t>
            </a:r>
          </a:p>
        </p:txBody>
      </p:sp>
    </p:spTree>
  </p:cSld>
  <p:clrMapOvr>
    <a:masterClrMapping/>
  </p:clrMapOvr>
  <p:transition spd="fast">
    <p:fade/>
  </p:transition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91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59978" y="9910984"/>
            <a:ext cx="262557" cy="203839"/>
          </a:xfrm>
          <a:custGeom>
            <a:avLst/>
            <a:gdLst/>
            <a:ahLst/>
            <a:cxnLst/>
            <a:rect r="r" b="b" t="t" l="l"/>
            <a:pathLst>
              <a:path h="203839" w="262557">
                <a:moveTo>
                  <a:pt x="0" y="0"/>
                </a:moveTo>
                <a:lnTo>
                  <a:pt x="262557" y="0"/>
                </a:lnTo>
                <a:lnTo>
                  <a:pt x="262557" y="203840"/>
                </a:lnTo>
                <a:lnTo>
                  <a:pt x="0" y="2038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0">
            <a:off x="1009650" y="1152537"/>
            <a:ext cx="262557" cy="203839"/>
          </a:xfrm>
          <a:custGeom>
            <a:avLst/>
            <a:gdLst/>
            <a:ahLst/>
            <a:cxnLst/>
            <a:rect r="r" b="b" t="t" l="l"/>
            <a:pathLst>
              <a:path h="203839" w="262557">
                <a:moveTo>
                  <a:pt x="0" y="203840"/>
                </a:moveTo>
                <a:lnTo>
                  <a:pt x="262557" y="203840"/>
                </a:lnTo>
                <a:lnTo>
                  <a:pt x="262557" y="0"/>
                </a:lnTo>
                <a:lnTo>
                  <a:pt x="0" y="0"/>
                </a:lnTo>
                <a:lnTo>
                  <a:pt x="0" y="20384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true" rot="0">
            <a:off x="17259300" y="1152537"/>
            <a:ext cx="262557" cy="203839"/>
          </a:xfrm>
          <a:custGeom>
            <a:avLst/>
            <a:gdLst/>
            <a:ahLst/>
            <a:cxnLst/>
            <a:rect r="r" b="b" t="t" l="l"/>
            <a:pathLst>
              <a:path h="203839" w="262557">
                <a:moveTo>
                  <a:pt x="262557" y="203840"/>
                </a:moveTo>
                <a:lnTo>
                  <a:pt x="0" y="203840"/>
                </a:lnTo>
                <a:lnTo>
                  <a:pt x="0" y="0"/>
                </a:lnTo>
                <a:lnTo>
                  <a:pt x="262557" y="0"/>
                </a:lnTo>
                <a:lnTo>
                  <a:pt x="262557" y="20384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16432096" y="4422399"/>
            <a:ext cx="4250283" cy="4250283"/>
          </a:xfrm>
          <a:custGeom>
            <a:avLst/>
            <a:gdLst/>
            <a:ahLst/>
            <a:cxnLst/>
            <a:rect r="r" b="b" t="t" l="l"/>
            <a:pathLst>
              <a:path h="4250283" w="4250283">
                <a:moveTo>
                  <a:pt x="4250283" y="0"/>
                </a:moveTo>
                <a:lnTo>
                  <a:pt x="0" y="0"/>
                </a:lnTo>
                <a:lnTo>
                  <a:pt x="0" y="4250283"/>
                </a:lnTo>
                <a:lnTo>
                  <a:pt x="4250283" y="4250283"/>
                </a:lnTo>
                <a:lnTo>
                  <a:pt x="4250283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0">
            <a:off x="17390578" y="9910984"/>
            <a:ext cx="262557" cy="203839"/>
          </a:xfrm>
          <a:custGeom>
            <a:avLst/>
            <a:gdLst/>
            <a:ahLst/>
            <a:cxnLst/>
            <a:rect r="r" b="b" t="t" l="l"/>
            <a:pathLst>
              <a:path h="203839" w="262557">
                <a:moveTo>
                  <a:pt x="262557" y="0"/>
                </a:moveTo>
                <a:lnTo>
                  <a:pt x="0" y="0"/>
                </a:lnTo>
                <a:lnTo>
                  <a:pt x="0" y="203840"/>
                </a:lnTo>
                <a:lnTo>
                  <a:pt x="262557" y="203840"/>
                </a:lnTo>
                <a:lnTo>
                  <a:pt x="26255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670636" y="2533975"/>
            <a:ext cx="10099033" cy="6652738"/>
          </a:xfrm>
          <a:custGeom>
            <a:avLst/>
            <a:gdLst/>
            <a:ahLst/>
            <a:cxnLst/>
            <a:rect r="r" b="b" t="t" l="l"/>
            <a:pathLst>
              <a:path h="6652738" w="10099033">
                <a:moveTo>
                  <a:pt x="0" y="0"/>
                </a:moveTo>
                <a:lnTo>
                  <a:pt x="10099033" y="0"/>
                </a:lnTo>
                <a:lnTo>
                  <a:pt x="10099033" y="6652738"/>
                </a:lnTo>
                <a:lnTo>
                  <a:pt x="0" y="665273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00125" y="1632602"/>
            <a:ext cx="10380864" cy="6918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91"/>
              </a:lnSpc>
            </a:pPr>
            <a:r>
              <a:rPr lang="en-US" sz="5594" spc="-223">
                <a:solidFill>
                  <a:srgbClr val="FFDE59"/>
                </a:solidFill>
                <a:latin typeface="TT Lakes Neue Expanded"/>
                <a:ea typeface="TT Lakes Neue Expanded"/>
                <a:cs typeface="TT Lakes Neue Expanded"/>
                <a:sym typeface="TT Lakes Neue Expanded"/>
              </a:rPr>
              <a:t>DEMONSTRATION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99680" y="2486350"/>
            <a:ext cx="10380864" cy="7578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46"/>
              </a:lnSpc>
            </a:pPr>
            <a:r>
              <a:rPr lang="en-US" sz="6094" spc="-243">
                <a:solidFill>
                  <a:srgbClr val="FFDE59"/>
                </a:solidFill>
                <a:latin typeface="TT Lakes Neue Expanded"/>
                <a:ea typeface="TT Lakes Neue Expanded"/>
                <a:cs typeface="TT Lakes Neue Expanded"/>
                <a:sym typeface="TT Lakes Neue Expanded"/>
              </a:rPr>
              <a:t>DASHBOARD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1028700" y="611864"/>
            <a:ext cx="2704510" cy="416836"/>
            <a:chOff x="0" y="0"/>
            <a:chExt cx="712299" cy="109784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712299" cy="109784"/>
            </a:xfrm>
            <a:custGeom>
              <a:avLst/>
              <a:gdLst/>
              <a:ahLst/>
              <a:cxnLst/>
              <a:rect r="r" b="b" t="t" l="l"/>
              <a:pathLst>
                <a:path h="109784" w="712299">
                  <a:moveTo>
                    <a:pt x="54892" y="0"/>
                  </a:moveTo>
                  <a:lnTo>
                    <a:pt x="657407" y="0"/>
                  </a:lnTo>
                  <a:cubicBezTo>
                    <a:pt x="671965" y="0"/>
                    <a:pt x="685927" y="5783"/>
                    <a:pt x="696221" y="16077"/>
                  </a:cubicBezTo>
                  <a:cubicBezTo>
                    <a:pt x="706516" y="26372"/>
                    <a:pt x="712299" y="40334"/>
                    <a:pt x="712299" y="54892"/>
                  </a:cubicBezTo>
                  <a:lnTo>
                    <a:pt x="712299" y="54892"/>
                  </a:lnTo>
                  <a:cubicBezTo>
                    <a:pt x="712299" y="85208"/>
                    <a:pt x="687723" y="109784"/>
                    <a:pt x="657407" y="109784"/>
                  </a:cubicBezTo>
                  <a:lnTo>
                    <a:pt x="54892" y="109784"/>
                  </a:lnTo>
                  <a:cubicBezTo>
                    <a:pt x="40334" y="109784"/>
                    <a:pt x="26372" y="104001"/>
                    <a:pt x="16077" y="93706"/>
                  </a:cubicBezTo>
                  <a:cubicBezTo>
                    <a:pt x="5783" y="83412"/>
                    <a:pt x="0" y="69450"/>
                    <a:pt x="0" y="54892"/>
                  </a:cubicBezTo>
                  <a:lnTo>
                    <a:pt x="0" y="54892"/>
                  </a:lnTo>
                  <a:cubicBezTo>
                    <a:pt x="0" y="40334"/>
                    <a:pt x="5783" y="26372"/>
                    <a:pt x="16077" y="16077"/>
                  </a:cubicBezTo>
                  <a:cubicBezTo>
                    <a:pt x="26372" y="5783"/>
                    <a:pt x="40334" y="0"/>
                    <a:pt x="54892" y="0"/>
                  </a:cubicBezTo>
                  <a:close/>
                </a:path>
              </a:pathLst>
            </a:custGeom>
            <a:solidFill>
              <a:srgbClr val="191919"/>
            </a:solidFill>
            <a:ln w="9525" cap="rnd">
              <a:solidFill>
                <a:srgbClr val="5B5B5B"/>
              </a:solidFill>
              <a:prstDash val="solid"/>
              <a:round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712299" cy="1478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3333495" y="720860"/>
            <a:ext cx="181129" cy="198844"/>
          </a:xfrm>
          <a:custGeom>
            <a:avLst/>
            <a:gdLst/>
            <a:ahLst/>
            <a:cxnLst/>
            <a:rect r="r" b="b" t="t" l="l"/>
            <a:pathLst>
              <a:path h="198844" w="181129">
                <a:moveTo>
                  <a:pt x="0" y="0"/>
                </a:moveTo>
                <a:lnTo>
                  <a:pt x="181129" y="0"/>
                </a:lnTo>
                <a:lnTo>
                  <a:pt x="181129" y="198844"/>
                </a:lnTo>
                <a:lnTo>
                  <a:pt x="0" y="19884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15558984" y="611864"/>
            <a:ext cx="1179483" cy="416836"/>
            <a:chOff x="0" y="0"/>
            <a:chExt cx="310646" cy="109784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310646" cy="109784"/>
            </a:xfrm>
            <a:custGeom>
              <a:avLst/>
              <a:gdLst/>
              <a:ahLst/>
              <a:cxnLst/>
              <a:rect r="r" b="b" t="t" l="l"/>
              <a:pathLst>
                <a:path h="109784" w="310646">
                  <a:moveTo>
                    <a:pt x="54892" y="0"/>
                  </a:moveTo>
                  <a:lnTo>
                    <a:pt x="255754" y="0"/>
                  </a:lnTo>
                  <a:cubicBezTo>
                    <a:pt x="286070" y="0"/>
                    <a:pt x="310646" y="24576"/>
                    <a:pt x="310646" y="54892"/>
                  </a:cubicBezTo>
                  <a:lnTo>
                    <a:pt x="310646" y="54892"/>
                  </a:lnTo>
                  <a:cubicBezTo>
                    <a:pt x="310646" y="69450"/>
                    <a:pt x="304862" y="83412"/>
                    <a:pt x="294568" y="93706"/>
                  </a:cubicBezTo>
                  <a:cubicBezTo>
                    <a:pt x="284274" y="104001"/>
                    <a:pt x="270312" y="109784"/>
                    <a:pt x="255754" y="109784"/>
                  </a:cubicBezTo>
                  <a:lnTo>
                    <a:pt x="54892" y="109784"/>
                  </a:lnTo>
                  <a:cubicBezTo>
                    <a:pt x="40334" y="109784"/>
                    <a:pt x="26372" y="104001"/>
                    <a:pt x="16077" y="93706"/>
                  </a:cubicBezTo>
                  <a:cubicBezTo>
                    <a:pt x="5783" y="83412"/>
                    <a:pt x="0" y="69450"/>
                    <a:pt x="0" y="54892"/>
                  </a:cubicBezTo>
                  <a:lnTo>
                    <a:pt x="0" y="54892"/>
                  </a:lnTo>
                  <a:cubicBezTo>
                    <a:pt x="0" y="40334"/>
                    <a:pt x="5783" y="26372"/>
                    <a:pt x="16077" y="16077"/>
                  </a:cubicBezTo>
                  <a:cubicBezTo>
                    <a:pt x="26372" y="5783"/>
                    <a:pt x="40334" y="0"/>
                    <a:pt x="54892" y="0"/>
                  </a:cubicBezTo>
                  <a:close/>
                </a:path>
              </a:pathLst>
            </a:custGeom>
            <a:solidFill>
              <a:srgbClr val="191919"/>
            </a:solidFill>
            <a:ln w="9525" cap="rnd">
              <a:solidFill>
                <a:srgbClr val="5B5B5B"/>
              </a:solidFill>
              <a:prstDash val="solid"/>
              <a:round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310646" cy="1478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16843682" y="613082"/>
            <a:ext cx="415618" cy="415618"/>
          </a:xfrm>
          <a:custGeom>
            <a:avLst/>
            <a:gdLst/>
            <a:ahLst/>
            <a:cxnLst/>
            <a:rect r="r" b="b" t="t" l="l"/>
            <a:pathLst>
              <a:path h="415618" w="415618">
                <a:moveTo>
                  <a:pt x="0" y="0"/>
                </a:moveTo>
                <a:lnTo>
                  <a:pt x="415618" y="0"/>
                </a:lnTo>
                <a:lnTo>
                  <a:pt x="415618" y="415618"/>
                </a:lnTo>
                <a:lnTo>
                  <a:pt x="0" y="41561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5742113" y="685662"/>
            <a:ext cx="813226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FFDE59"/>
                </a:solidFill>
                <a:latin typeface="Open Sauce"/>
                <a:ea typeface="Open Sauce"/>
                <a:cs typeface="Open Sauce"/>
                <a:sym typeface="Open Sauce"/>
              </a:rPr>
              <a:t>Contact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4767400" y="679039"/>
            <a:ext cx="960485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5B5B5B"/>
                </a:solidFill>
                <a:latin typeface="Open Sauce"/>
                <a:ea typeface="Open Sauce"/>
                <a:cs typeface="Open Sauce"/>
                <a:sym typeface="Open Sauce"/>
              </a:rPr>
              <a:t>Introduction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107416" y="679039"/>
            <a:ext cx="1375748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5B5B5B"/>
                </a:solidFill>
                <a:latin typeface="Open Sauce"/>
                <a:ea typeface="Open Sauce"/>
                <a:cs typeface="Open Sauce"/>
                <a:sym typeface="Open Sauce"/>
              </a:rPr>
              <a:t>Fault tolerance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6185362" y="692285"/>
            <a:ext cx="1385526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5E5E5E"/>
                </a:solidFill>
                <a:latin typeface="Open Sauce"/>
                <a:ea typeface="Open Sauce"/>
                <a:cs typeface="Open Sauce"/>
                <a:sym typeface="Open Sauce"/>
              </a:rPr>
              <a:t>Architecture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8028088" y="692285"/>
            <a:ext cx="622129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FFDE59"/>
                </a:solidFill>
                <a:latin typeface="Open Sauce"/>
                <a:ea typeface="Open Sauce"/>
                <a:cs typeface="Open Sauce"/>
                <a:sym typeface="Open Sauce"/>
              </a:rPr>
              <a:t>Demo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940365" y="692285"/>
            <a:ext cx="1066672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5B5B5B"/>
                </a:solidFill>
                <a:latin typeface="Open Sauce"/>
                <a:ea typeface="Open Sauce"/>
                <a:cs typeface="Open Sauce"/>
                <a:sym typeface="Open Sauce"/>
              </a:rPr>
              <a:t>Beneficiaries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2464236" y="692285"/>
            <a:ext cx="928073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5B5B5B"/>
                </a:solidFill>
                <a:latin typeface="Open Sauce"/>
                <a:ea typeface="Open Sauce"/>
                <a:cs typeface="Open Sauce"/>
                <a:sym typeface="Open Sauce"/>
              </a:rPr>
              <a:t>Conclusion</a:t>
            </a:r>
          </a:p>
        </p:txBody>
      </p:sp>
    </p:spTree>
  </p:cSld>
  <p:clrMapOvr>
    <a:masterClrMapping/>
  </p:clrMapOvr>
  <p:transition spd="fast">
    <p:fade/>
  </p:transition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91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59978" y="9910984"/>
            <a:ext cx="262557" cy="203839"/>
          </a:xfrm>
          <a:custGeom>
            <a:avLst/>
            <a:gdLst/>
            <a:ahLst/>
            <a:cxnLst/>
            <a:rect r="r" b="b" t="t" l="l"/>
            <a:pathLst>
              <a:path h="203839" w="262557">
                <a:moveTo>
                  <a:pt x="0" y="0"/>
                </a:moveTo>
                <a:lnTo>
                  <a:pt x="262557" y="0"/>
                </a:lnTo>
                <a:lnTo>
                  <a:pt x="262557" y="203840"/>
                </a:lnTo>
                <a:lnTo>
                  <a:pt x="0" y="2038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0">
            <a:off x="1009650" y="1152537"/>
            <a:ext cx="262557" cy="203839"/>
          </a:xfrm>
          <a:custGeom>
            <a:avLst/>
            <a:gdLst/>
            <a:ahLst/>
            <a:cxnLst/>
            <a:rect r="r" b="b" t="t" l="l"/>
            <a:pathLst>
              <a:path h="203839" w="262557">
                <a:moveTo>
                  <a:pt x="0" y="203840"/>
                </a:moveTo>
                <a:lnTo>
                  <a:pt x="262557" y="203840"/>
                </a:lnTo>
                <a:lnTo>
                  <a:pt x="262557" y="0"/>
                </a:lnTo>
                <a:lnTo>
                  <a:pt x="0" y="0"/>
                </a:lnTo>
                <a:lnTo>
                  <a:pt x="0" y="20384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true" rot="0">
            <a:off x="17259300" y="1152537"/>
            <a:ext cx="262557" cy="203839"/>
          </a:xfrm>
          <a:custGeom>
            <a:avLst/>
            <a:gdLst/>
            <a:ahLst/>
            <a:cxnLst/>
            <a:rect r="r" b="b" t="t" l="l"/>
            <a:pathLst>
              <a:path h="203839" w="262557">
                <a:moveTo>
                  <a:pt x="262557" y="203840"/>
                </a:moveTo>
                <a:lnTo>
                  <a:pt x="0" y="203840"/>
                </a:lnTo>
                <a:lnTo>
                  <a:pt x="0" y="0"/>
                </a:lnTo>
                <a:lnTo>
                  <a:pt x="262557" y="0"/>
                </a:lnTo>
                <a:lnTo>
                  <a:pt x="262557" y="20384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16432096" y="4422399"/>
            <a:ext cx="4250283" cy="4250283"/>
          </a:xfrm>
          <a:custGeom>
            <a:avLst/>
            <a:gdLst/>
            <a:ahLst/>
            <a:cxnLst/>
            <a:rect r="r" b="b" t="t" l="l"/>
            <a:pathLst>
              <a:path h="4250283" w="4250283">
                <a:moveTo>
                  <a:pt x="4250283" y="0"/>
                </a:moveTo>
                <a:lnTo>
                  <a:pt x="0" y="0"/>
                </a:lnTo>
                <a:lnTo>
                  <a:pt x="0" y="4250283"/>
                </a:lnTo>
                <a:lnTo>
                  <a:pt x="4250283" y="4250283"/>
                </a:lnTo>
                <a:lnTo>
                  <a:pt x="4250283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0">
            <a:off x="17390578" y="9910984"/>
            <a:ext cx="262557" cy="203839"/>
          </a:xfrm>
          <a:custGeom>
            <a:avLst/>
            <a:gdLst/>
            <a:ahLst/>
            <a:cxnLst/>
            <a:rect r="r" b="b" t="t" l="l"/>
            <a:pathLst>
              <a:path h="203839" w="262557">
                <a:moveTo>
                  <a:pt x="262557" y="0"/>
                </a:moveTo>
                <a:lnTo>
                  <a:pt x="0" y="0"/>
                </a:lnTo>
                <a:lnTo>
                  <a:pt x="0" y="203840"/>
                </a:lnTo>
                <a:lnTo>
                  <a:pt x="262557" y="203840"/>
                </a:lnTo>
                <a:lnTo>
                  <a:pt x="26255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126787" y="4107576"/>
            <a:ext cx="13758200" cy="4746579"/>
          </a:xfrm>
          <a:custGeom>
            <a:avLst/>
            <a:gdLst/>
            <a:ahLst/>
            <a:cxnLst/>
            <a:rect r="r" b="b" t="t" l="l"/>
            <a:pathLst>
              <a:path h="4746579" w="13758200">
                <a:moveTo>
                  <a:pt x="0" y="0"/>
                </a:moveTo>
                <a:lnTo>
                  <a:pt x="13758201" y="0"/>
                </a:lnTo>
                <a:lnTo>
                  <a:pt x="13758201" y="4746579"/>
                </a:lnTo>
                <a:lnTo>
                  <a:pt x="0" y="474657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00125" y="1632602"/>
            <a:ext cx="10380864" cy="6918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91"/>
              </a:lnSpc>
            </a:pPr>
            <a:r>
              <a:rPr lang="en-US" sz="5594" spc="-223">
                <a:solidFill>
                  <a:srgbClr val="FFDE59"/>
                </a:solidFill>
                <a:latin typeface="TT Lakes Neue Expanded"/>
                <a:ea typeface="TT Lakes Neue Expanded"/>
                <a:cs typeface="TT Lakes Neue Expanded"/>
                <a:sym typeface="TT Lakes Neue Expanded"/>
              </a:rPr>
              <a:t>DEMONSTRATION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99680" y="2486350"/>
            <a:ext cx="10380864" cy="7578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46"/>
              </a:lnSpc>
            </a:pPr>
            <a:r>
              <a:rPr lang="en-US" sz="6094" spc="-243">
                <a:solidFill>
                  <a:srgbClr val="FFDE59"/>
                </a:solidFill>
                <a:latin typeface="TT Lakes Neue Expanded"/>
                <a:ea typeface="TT Lakes Neue Expanded"/>
                <a:cs typeface="TT Lakes Neue Expanded"/>
                <a:sym typeface="TT Lakes Neue Expanded"/>
              </a:rPr>
              <a:t>DASHBOARD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1028700" y="611864"/>
            <a:ext cx="2704510" cy="416836"/>
            <a:chOff x="0" y="0"/>
            <a:chExt cx="712299" cy="109784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712299" cy="109784"/>
            </a:xfrm>
            <a:custGeom>
              <a:avLst/>
              <a:gdLst/>
              <a:ahLst/>
              <a:cxnLst/>
              <a:rect r="r" b="b" t="t" l="l"/>
              <a:pathLst>
                <a:path h="109784" w="712299">
                  <a:moveTo>
                    <a:pt x="54892" y="0"/>
                  </a:moveTo>
                  <a:lnTo>
                    <a:pt x="657407" y="0"/>
                  </a:lnTo>
                  <a:cubicBezTo>
                    <a:pt x="671965" y="0"/>
                    <a:pt x="685927" y="5783"/>
                    <a:pt x="696221" y="16077"/>
                  </a:cubicBezTo>
                  <a:cubicBezTo>
                    <a:pt x="706516" y="26372"/>
                    <a:pt x="712299" y="40334"/>
                    <a:pt x="712299" y="54892"/>
                  </a:cubicBezTo>
                  <a:lnTo>
                    <a:pt x="712299" y="54892"/>
                  </a:lnTo>
                  <a:cubicBezTo>
                    <a:pt x="712299" y="85208"/>
                    <a:pt x="687723" y="109784"/>
                    <a:pt x="657407" y="109784"/>
                  </a:cubicBezTo>
                  <a:lnTo>
                    <a:pt x="54892" y="109784"/>
                  </a:lnTo>
                  <a:cubicBezTo>
                    <a:pt x="40334" y="109784"/>
                    <a:pt x="26372" y="104001"/>
                    <a:pt x="16077" y="93706"/>
                  </a:cubicBezTo>
                  <a:cubicBezTo>
                    <a:pt x="5783" y="83412"/>
                    <a:pt x="0" y="69450"/>
                    <a:pt x="0" y="54892"/>
                  </a:cubicBezTo>
                  <a:lnTo>
                    <a:pt x="0" y="54892"/>
                  </a:lnTo>
                  <a:cubicBezTo>
                    <a:pt x="0" y="40334"/>
                    <a:pt x="5783" y="26372"/>
                    <a:pt x="16077" y="16077"/>
                  </a:cubicBezTo>
                  <a:cubicBezTo>
                    <a:pt x="26372" y="5783"/>
                    <a:pt x="40334" y="0"/>
                    <a:pt x="54892" y="0"/>
                  </a:cubicBezTo>
                  <a:close/>
                </a:path>
              </a:pathLst>
            </a:custGeom>
            <a:solidFill>
              <a:srgbClr val="191919"/>
            </a:solidFill>
            <a:ln w="9525" cap="rnd">
              <a:solidFill>
                <a:srgbClr val="5B5B5B"/>
              </a:solidFill>
              <a:prstDash val="solid"/>
              <a:round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712299" cy="1478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3333495" y="720860"/>
            <a:ext cx="181129" cy="198844"/>
          </a:xfrm>
          <a:custGeom>
            <a:avLst/>
            <a:gdLst/>
            <a:ahLst/>
            <a:cxnLst/>
            <a:rect r="r" b="b" t="t" l="l"/>
            <a:pathLst>
              <a:path h="198844" w="181129">
                <a:moveTo>
                  <a:pt x="0" y="0"/>
                </a:moveTo>
                <a:lnTo>
                  <a:pt x="181129" y="0"/>
                </a:lnTo>
                <a:lnTo>
                  <a:pt x="181129" y="198844"/>
                </a:lnTo>
                <a:lnTo>
                  <a:pt x="0" y="19884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15558984" y="611864"/>
            <a:ext cx="1179483" cy="416836"/>
            <a:chOff x="0" y="0"/>
            <a:chExt cx="310646" cy="109784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310646" cy="109784"/>
            </a:xfrm>
            <a:custGeom>
              <a:avLst/>
              <a:gdLst/>
              <a:ahLst/>
              <a:cxnLst/>
              <a:rect r="r" b="b" t="t" l="l"/>
              <a:pathLst>
                <a:path h="109784" w="310646">
                  <a:moveTo>
                    <a:pt x="54892" y="0"/>
                  </a:moveTo>
                  <a:lnTo>
                    <a:pt x="255754" y="0"/>
                  </a:lnTo>
                  <a:cubicBezTo>
                    <a:pt x="286070" y="0"/>
                    <a:pt x="310646" y="24576"/>
                    <a:pt x="310646" y="54892"/>
                  </a:cubicBezTo>
                  <a:lnTo>
                    <a:pt x="310646" y="54892"/>
                  </a:lnTo>
                  <a:cubicBezTo>
                    <a:pt x="310646" y="69450"/>
                    <a:pt x="304862" y="83412"/>
                    <a:pt x="294568" y="93706"/>
                  </a:cubicBezTo>
                  <a:cubicBezTo>
                    <a:pt x="284274" y="104001"/>
                    <a:pt x="270312" y="109784"/>
                    <a:pt x="255754" y="109784"/>
                  </a:cubicBezTo>
                  <a:lnTo>
                    <a:pt x="54892" y="109784"/>
                  </a:lnTo>
                  <a:cubicBezTo>
                    <a:pt x="40334" y="109784"/>
                    <a:pt x="26372" y="104001"/>
                    <a:pt x="16077" y="93706"/>
                  </a:cubicBezTo>
                  <a:cubicBezTo>
                    <a:pt x="5783" y="83412"/>
                    <a:pt x="0" y="69450"/>
                    <a:pt x="0" y="54892"/>
                  </a:cubicBezTo>
                  <a:lnTo>
                    <a:pt x="0" y="54892"/>
                  </a:lnTo>
                  <a:cubicBezTo>
                    <a:pt x="0" y="40334"/>
                    <a:pt x="5783" y="26372"/>
                    <a:pt x="16077" y="16077"/>
                  </a:cubicBezTo>
                  <a:cubicBezTo>
                    <a:pt x="26372" y="5783"/>
                    <a:pt x="40334" y="0"/>
                    <a:pt x="54892" y="0"/>
                  </a:cubicBezTo>
                  <a:close/>
                </a:path>
              </a:pathLst>
            </a:custGeom>
            <a:solidFill>
              <a:srgbClr val="191919"/>
            </a:solidFill>
            <a:ln w="9525" cap="rnd">
              <a:solidFill>
                <a:srgbClr val="5B5B5B"/>
              </a:solidFill>
              <a:prstDash val="solid"/>
              <a:round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310646" cy="1478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16843682" y="613082"/>
            <a:ext cx="415618" cy="415618"/>
          </a:xfrm>
          <a:custGeom>
            <a:avLst/>
            <a:gdLst/>
            <a:ahLst/>
            <a:cxnLst/>
            <a:rect r="r" b="b" t="t" l="l"/>
            <a:pathLst>
              <a:path h="415618" w="415618">
                <a:moveTo>
                  <a:pt x="0" y="0"/>
                </a:moveTo>
                <a:lnTo>
                  <a:pt x="415618" y="0"/>
                </a:lnTo>
                <a:lnTo>
                  <a:pt x="415618" y="415618"/>
                </a:lnTo>
                <a:lnTo>
                  <a:pt x="0" y="41561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5742113" y="685662"/>
            <a:ext cx="813226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FFDE59"/>
                </a:solidFill>
                <a:latin typeface="Open Sauce"/>
                <a:ea typeface="Open Sauce"/>
                <a:cs typeface="Open Sauce"/>
                <a:sym typeface="Open Sauce"/>
              </a:rPr>
              <a:t>Contact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4767400" y="679039"/>
            <a:ext cx="960485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5B5B5B"/>
                </a:solidFill>
                <a:latin typeface="Open Sauce"/>
                <a:ea typeface="Open Sauce"/>
                <a:cs typeface="Open Sauce"/>
                <a:sym typeface="Open Sauce"/>
              </a:rPr>
              <a:t>Introduction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107416" y="679039"/>
            <a:ext cx="1375748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5B5B5B"/>
                </a:solidFill>
                <a:latin typeface="Open Sauce"/>
                <a:ea typeface="Open Sauce"/>
                <a:cs typeface="Open Sauce"/>
                <a:sym typeface="Open Sauce"/>
              </a:rPr>
              <a:t>Fault tolerance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6185362" y="692285"/>
            <a:ext cx="1385526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5E5E5E"/>
                </a:solidFill>
                <a:latin typeface="Open Sauce"/>
                <a:ea typeface="Open Sauce"/>
                <a:cs typeface="Open Sauce"/>
                <a:sym typeface="Open Sauce"/>
              </a:rPr>
              <a:t>Architecture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8028088" y="692285"/>
            <a:ext cx="622129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FFDE59"/>
                </a:solidFill>
                <a:latin typeface="Open Sauce"/>
                <a:ea typeface="Open Sauce"/>
                <a:cs typeface="Open Sauce"/>
                <a:sym typeface="Open Sauce"/>
              </a:rPr>
              <a:t>Demo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940365" y="692285"/>
            <a:ext cx="1066672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5B5B5B"/>
                </a:solidFill>
                <a:latin typeface="Open Sauce"/>
                <a:ea typeface="Open Sauce"/>
                <a:cs typeface="Open Sauce"/>
                <a:sym typeface="Open Sauce"/>
              </a:rPr>
              <a:t>Beneficiaries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2464236" y="692285"/>
            <a:ext cx="928073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5B5B5B"/>
                </a:solidFill>
                <a:latin typeface="Open Sauce"/>
                <a:ea typeface="Open Sauce"/>
                <a:cs typeface="Open Sauce"/>
                <a:sym typeface="Open Sauce"/>
              </a:rPr>
              <a:t>Conclusion</a:t>
            </a:r>
          </a:p>
        </p:txBody>
      </p:sp>
    </p:spTree>
  </p:cSld>
  <p:clrMapOvr>
    <a:masterClrMapping/>
  </p:clrMapOvr>
  <p:transition spd="fast">
    <p:fade/>
  </p:transition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91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59978" y="9910984"/>
            <a:ext cx="262557" cy="203839"/>
          </a:xfrm>
          <a:custGeom>
            <a:avLst/>
            <a:gdLst/>
            <a:ahLst/>
            <a:cxnLst/>
            <a:rect r="r" b="b" t="t" l="l"/>
            <a:pathLst>
              <a:path h="203839" w="262557">
                <a:moveTo>
                  <a:pt x="0" y="0"/>
                </a:moveTo>
                <a:lnTo>
                  <a:pt x="262557" y="0"/>
                </a:lnTo>
                <a:lnTo>
                  <a:pt x="262557" y="203840"/>
                </a:lnTo>
                <a:lnTo>
                  <a:pt x="0" y="2038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0">
            <a:off x="1009650" y="1152537"/>
            <a:ext cx="262557" cy="203839"/>
          </a:xfrm>
          <a:custGeom>
            <a:avLst/>
            <a:gdLst/>
            <a:ahLst/>
            <a:cxnLst/>
            <a:rect r="r" b="b" t="t" l="l"/>
            <a:pathLst>
              <a:path h="203839" w="262557">
                <a:moveTo>
                  <a:pt x="0" y="203840"/>
                </a:moveTo>
                <a:lnTo>
                  <a:pt x="262557" y="203840"/>
                </a:lnTo>
                <a:lnTo>
                  <a:pt x="262557" y="0"/>
                </a:lnTo>
                <a:lnTo>
                  <a:pt x="0" y="0"/>
                </a:lnTo>
                <a:lnTo>
                  <a:pt x="0" y="20384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true" rot="0">
            <a:off x="17259300" y="1152537"/>
            <a:ext cx="262557" cy="203839"/>
          </a:xfrm>
          <a:custGeom>
            <a:avLst/>
            <a:gdLst/>
            <a:ahLst/>
            <a:cxnLst/>
            <a:rect r="r" b="b" t="t" l="l"/>
            <a:pathLst>
              <a:path h="203839" w="262557">
                <a:moveTo>
                  <a:pt x="262557" y="203840"/>
                </a:moveTo>
                <a:lnTo>
                  <a:pt x="0" y="203840"/>
                </a:lnTo>
                <a:lnTo>
                  <a:pt x="0" y="0"/>
                </a:lnTo>
                <a:lnTo>
                  <a:pt x="262557" y="0"/>
                </a:lnTo>
                <a:lnTo>
                  <a:pt x="262557" y="20384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16432096" y="4422399"/>
            <a:ext cx="4250283" cy="4250283"/>
          </a:xfrm>
          <a:custGeom>
            <a:avLst/>
            <a:gdLst/>
            <a:ahLst/>
            <a:cxnLst/>
            <a:rect r="r" b="b" t="t" l="l"/>
            <a:pathLst>
              <a:path h="4250283" w="4250283">
                <a:moveTo>
                  <a:pt x="4250283" y="0"/>
                </a:moveTo>
                <a:lnTo>
                  <a:pt x="0" y="0"/>
                </a:lnTo>
                <a:lnTo>
                  <a:pt x="0" y="4250283"/>
                </a:lnTo>
                <a:lnTo>
                  <a:pt x="4250283" y="4250283"/>
                </a:lnTo>
                <a:lnTo>
                  <a:pt x="4250283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0">
            <a:off x="17390578" y="9910984"/>
            <a:ext cx="262557" cy="203839"/>
          </a:xfrm>
          <a:custGeom>
            <a:avLst/>
            <a:gdLst/>
            <a:ahLst/>
            <a:cxnLst/>
            <a:rect r="r" b="b" t="t" l="l"/>
            <a:pathLst>
              <a:path h="203839" w="262557">
                <a:moveTo>
                  <a:pt x="262557" y="0"/>
                </a:moveTo>
                <a:lnTo>
                  <a:pt x="0" y="0"/>
                </a:lnTo>
                <a:lnTo>
                  <a:pt x="0" y="203840"/>
                </a:lnTo>
                <a:lnTo>
                  <a:pt x="262557" y="203840"/>
                </a:lnTo>
                <a:lnTo>
                  <a:pt x="26255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28700" y="3744969"/>
            <a:ext cx="16361878" cy="4067874"/>
          </a:xfrm>
          <a:custGeom>
            <a:avLst/>
            <a:gdLst/>
            <a:ahLst/>
            <a:cxnLst/>
            <a:rect r="r" b="b" t="t" l="l"/>
            <a:pathLst>
              <a:path h="4067874" w="16361878">
                <a:moveTo>
                  <a:pt x="0" y="0"/>
                </a:moveTo>
                <a:lnTo>
                  <a:pt x="16361878" y="0"/>
                </a:lnTo>
                <a:lnTo>
                  <a:pt x="16361878" y="4067874"/>
                </a:lnTo>
                <a:lnTo>
                  <a:pt x="0" y="406787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26" t="0" r="-226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00125" y="1632602"/>
            <a:ext cx="10380864" cy="6918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91"/>
              </a:lnSpc>
            </a:pPr>
            <a:r>
              <a:rPr lang="en-US" sz="5594" spc="-223">
                <a:solidFill>
                  <a:srgbClr val="FFDE59"/>
                </a:solidFill>
                <a:latin typeface="TT Lakes Neue Expanded"/>
                <a:ea typeface="TT Lakes Neue Expanded"/>
                <a:cs typeface="TT Lakes Neue Expanded"/>
                <a:sym typeface="TT Lakes Neue Expanded"/>
              </a:rPr>
              <a:t>DEMONSTRATION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99680" y="2486350"/>
            <a:ext cx="7398029" cy="7578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46"/>
              </a:lnSpc>
            </a:pPr>
            <a:r>
              <a:rPr lang="en-US" sz="6094" spc="-243">
                <a:solidFill>
                  <a:srgbClr val="FFDE59"/>
                </a:solidFill>
                <a:latin typeface="TT Lakes Neue Expanded"/>
                <a:ea typeface="TT Lakes Neue Expanded"/>
                <a:cs typeface="TT Lakes Neue Expanded"/>
                <a:sym typeface="TT Lakes Neue Expanded"/>
              </a:rPr>
              <a:t>AWS EC2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1028700" y="611864"/>
            <a:ext cx="2704510" cy="416836"/>
            <a:chOff x="0" y="0"/>
            <a:chExt cx="712299" cy="109784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712299" cy="109784"/>
            </a:xfrm>
            <a:custGeom>
              <a:avLst/>
              <a:gdLst/>
              <a:ahLst/>
              <a:cxnLst/>
              <a:rect r="r" b="b" t="t" l="l"/>
              <a:pathLst>
                <a:path h="109784" w="712299">
                  <a:moveTo>
                    <a:pt x="54892" y="0"/>
                  </a:moveTo>
                  <a:lnTo>
                    <a:pt x="657407" y="0"/>
                  </a:lnTo>
                  <a:cubicBezTo>
                    <a:pt x="671965" y="0"/>
                    <a:pt x="685927" y="5783"/>
                    <a:pt x="696221" y="16077"/>
                  </a:cubicBezTo>
                  <a:cubicBezTo>
                    <a:pt x="706516" y="26372"/>
                    <a:pt x="712299" y="40334"/>
                    <a:pt x="712299" y="54892"/>
                  </a:cubicBezTo>
                  <a:lnTo>
                    <a:pt x="712299" y="54892"/>
                  </a:lnTo>
                  <a:cubicBezTo>
                    <a:pt x="712299" y="85208"/>
                    <a:pt x="687723" y="109784"/>
                    <a:pt x="657407" y="109784"/>
                  </a:cubicBezTo>
                  <a:lnTo>
                    <a:pt x="54892" y="109784"/>
                  </a:lnTo>
                  <a:cubicBezTo>
                    <a:pt x="40334" y="109784"/>
                    <a:pt x="26372" y="104001"/>
                    <a:pt x="16077" y="93706"/>
                  </a:cubicBezTo>
                  <a:cubicBezTo>
                    <a:pt x="5783" y="83412"/>
                    <a:pt x="0" y="69450"/>
                    <a:pt x="0" y="54892"/>
                  </a:cubicBezTo>
                  <a:lnTo>
                    <a:pt x="0" y="54892"/>
                  </a:lnTo>
                  <a:cubicBezTo>
                    <a:pt x="0" y="40334"/>
                    <a:pt x="5783" y="26372"/>
                    <a:pt x="16077" y="16077"/>
                  </a:cubicBezTo>
                  <a:cubicBezTo>
                    <a:pt x="26372" y="5783"/>
                    <a:pt x="40334" y="0"/>
                    <a:pt x="54892" y="0"/>
                  </a:cubicBezTo>
                  <a:close/>
                </a:path>
              </a:pathLst>
            </a:custGeom>
            <a:solidFill>
              <a:srgbClr val="191919"/>
            </a:solidFill>
            <a:ln w="9525" cap="rnd">
              <a:solidFill>
                <a:srgbClr val="5B5B5B"/>
              </a:solidFill>
              <a:prstDash val="solid"/>
              <a:round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712299" cy="1478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3333495" y="720860"/>
            <a:ext cx="181129" cy="198844"/>
          </a:xfrm>
          <a:custGeom>
            <a:avLst/>
            <a:gdLst/>
            <a:ahLst/>
            <a:cxnLst/>
            <a:rect r="r" b="b" t="t" l="l"/>
            <a:pathLst>
              <a:path h="198844" w="181129">
                <a:moveTo>
                  <a:pt x="0" y="0"/>
                </a:moveTo>
                <a:lnTo>
                  <a:pt x="181129" y="0"/>
                </a:lnTo>
                <a:lnTo>
                  <a:pt x="181129" y="198844"/>
                </a:lnTo>
                <a:lnTo>
                  <a:pt x="0" y="19884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15558984" y="611864"/>
            <a:ext cx="1179483" cy="416836"/>
            <a:chOff x="0" y="0"/>
            <a:chExt cx="310646" cy="109784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310646" cy="109784"/>
            </a:xfrm>
            <a:custGeom>
              <a:avLst/>
              <a:gdLst/>
              <a:ahLst/>
              <a:cxnLst/>
              <a:rect r="r" b="b" t="t" l="l"/>
              <a:pathLst>
                <a:path h="109784" w="310646">
                  <a:moveTo>
                    <a:pt x="54892" y="0"/>
                  </a:moveTo>
                  <a:lnTo>
                    <a:pt x="255754" y="0"/>
                  </a:lnTo>
                  <a:cubicBezTo>
                    <a:pt x="286070" y="0"/>
                    <a:pt x="310646" y="24576"/>
                    <a:pt x="310646" y="54892"/>
                  </a:cubicBezTo>
                  <a:lnTo>
                    <a:pt x="310646" y="54892"/>
                  </a:lnTo>
                  <a:cubicBezTo>
                    <a:pt x="310646" y="69450"/>
                    <a:pt x="304862" y="83412"/>
                    <a:pt x="294568" y="93706"/>
                  </a:cubicBezTo>
                  <a:cubicBezTo>
                    <a:pt x="284274" y="104001"/>
                    <a:pt x="270312" y="109784"/>
                    <a:pt x="255754" y="109784"/>
                  </a:cubicBezTo>
                  <a:lnTo>
                    <a:pt x="54892" y="109784"/>
                  </a:lnTo>
                  <a:cubicBezTo>
                    <a:pt x="40334" y="109784"/>
                    <a:pt x="26372" y="104001"/>
                    <a:pt x="16077" y="93706"/>
                  </a:cubicBezTo>
                  <a:cubicBezTo>
                    <a:pt x="5783" y="83412"/>
                    <a:pt x="0" y="69450"/>
                    <a:pt x="0" y="54892"/>
                  </a:cubicBezTo>
                  <a:lnTo>
                    <a:pt x="0" y="54892"/>
                  </a:lnTo>
                  <a:cubicBezTo>
                    <a:pt x="0" y="40334"/>
                    <a:pt x="5783" y="26372"/>
                    <a:pt x="16077" y="16077"/>
                  </a:cubicBezTo>
                  <a:cubicBezTo>
                    <a:pt x="26372" y="5783"/>
                    <a:pt x="40334" y="0"/>
                    <a:pt x="54892" y="0"/>
                  </a:cubicBezTo>
                  <a:close/>
                </a:path>
              </a:pathLst>
            </a:custGeom>
            <a:solidFill>
              <a:srgbClr val="191919"/>
            </a:solidFill>
            <a:ln w="9525" cap="rnd">
              <a:solidFill>
                <a:srgbClr val="5B5B5B"/>
              </a:solidFill>
              <a:prstDash val="solid"/>
              <a:round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310646" cy="1478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16843682" y="613082"/>
            <a:ext cx="415618" cy="415618"/>
          </a:xfrm>
          <a:custGeom>
            <a:avLst/>
            <a:gdLst/>
            <a:ahLst/>
            <a:cxnLst/>
            <a:rect r="r" b="b" t="t" l="l"/>
            <a:pathLst>
              <a:path h="415618" w="415618">
                <a:moveTo>
                  <a:pt x="0" y="0"/>
                </a:moveTo>
                <a:lnTo>
                  <a:pt x="415618" y="0"/>
                </a:lnTo>
                <a:lnTo>
                  <a:pt x="415618" y="415618"/>
                </a:lnTo>
                <a:lnTo>
                  <a:pt x="0" y="41561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5742113" y="685662"/>
            <a:ext cx="813226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FFDE59"/>
                </a:solidFill>
                <a:latin typeface="Open Sauce"/>
                <a:ea typeface="Open Sauce"/>
                <a:cs typeface="Open Sauce"/>
                <a:sym typeface="Open Sauce"/>
              </a:rPr>
              <a:t>Contact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4767400" y="679039"/>
            <a:ext cx="960485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5B5B5B"/>
                </a:solidFill>
                <a:latin typeface="Open Sauce"/>
                <a:ea typeface="Open Sauce"/>
                <a:cs typeface="Open Sauce"/>
                <a:sym typeface="Open Sauce"/>
              </a:rPr>
              <a:t>Introduction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107416" y="679039"/>
            <a:ext cx="1375748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5B5B5B"/>
                </a:solidFill>
                <a:latin typeface="Open Sauce"/>
                <a:ea typeface="Open Sauce"/>
                <a:cs typeface="Open Sauce"/>
                <a:sym typeface="Open Sauce"/>
              </a:rPr>
              <a:t>Fault tolerance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6185362" y="692285"/>
            <a:ext cx="1385526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5E5E5E"/>
                </a:solidFill>
                <a:latin typeface="Open Sauce"/>
                <a:ea typeface="Open Sauce"/>
                <a:cs typeface="Open Sauce"/>
                <a:sym typeface="Open Sauce"/>
              </a:rPr>
              <a:t>Architecture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8028088" y="692285"/>
            <a:ext cx="622129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FFDE59"/>
                </a:solidFill>
                <a:latin typeface="Open Sauce"/>
                <a:ea typeface="Open Sauce"/>
                <a:cs typeface="Open Sauce"/>
                <a:sym typeface="Open Sauce"/>
              </a:rPr>
              <a:t>Demo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940365" y="692285"/>
            <a:ext cx="1066672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5B5B5B"/>
                </a:solidFill>
                <a:latin typeface="Open Sauce"/>
                <a:ea typeface="Open Sauce"/>
                <a:cs typeface="Open Sauce"/>
                <a:sym typeface="Open Sauce"/>
              </a:rPr>
              <a:t>Beneficiaries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2464236" y="692285"/>
            <a:ext cx="928073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5B5B5B"/>
                </a:solidFill>
                <a:latin typeface="Open Sauce"/>
                <a:ea typeface="Open Sauce"/>
                <a:cs typeface="Open Sauce"/>
                <a:sym typeface="Open Sauce"/>
              </a:rPr>
              <a:t>Conclusion</a:t>
            </a:r>
          </a:p>
        </p:txBody>
      </p:sp>
    </p:spTree>
  </p:cSld>
  <p:clrMapOvr>
    <a:masterClrMapping/>
  </p:clrMapOvr>
  <p:transition spd="fast">
    <p:fade/>
  </p:transition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91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59978" y="9910984"/>
            <a:ext cx="262557" cy="203839"/>
          </a:xfrm>
          <a:custGeom>
            <a:avLst/>
            <a:gdLst/>
            <a:ahLst/>
            <a:cxnLst/>
            <a:rect r="r" b="b" t="t" l="l"/>
            <a:pathLst>
              <a:path h="203839" w="262557">
                <a:moveTo>
                  <a:pt x="0" y="0"/>
                </a:moveTo>
                <a:lnTo>
                  <a:pt x="262557" y="0"/>
                </a:lnTo>
                <a:lnTo>
                  <a:pt x="262557" y="203840"/>
                </a:lnTo>
                <a:lnTo>
                  <a:pt x="0" y="2038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0">
            <a:off x="1009650" y="1152537"/>
            <a:ext cx="262557" cy="203839"/>
          </a:xfrm>
          <a:custGeom>
            <a:avLst/>
            <a:gdLst/>
            <a:ahLst/>
            <a:cxnLst/>
            <a:rect r="r" b="b" t="t" l="l"/>
            <a:pathLst>
              <a:path h="203839" w="262557">
                <a:moveTo>
                  <a:pt x="0" y="203840"/>
                </a:moveTo>
                <a:lnTo>
                  <a:pt x="262557" y="203840"/>
                </a:lnTo>
                <a:lnTo>
                  <a:pt x="262557" y="0"/>
                </a:lnTo>
                <a:lnTo>
                  <a:pt x="0" y="0"/>
                </a:lnTo>
                <a:lnTo>
                  <a:pt x="0" y="20384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true" rot="0">
            <a:off x="17259300" y="1152537"/>
            <a:ext cx="262557" cy="203839"/>
          </a:xfrm>
          <a:custGeom>
            <a:avLst/>
            <a:gdLst/>
            <a:ahLst/>
            <a:cxnLst/>
            <a:rect r="r" b="b" t="t" l="l"/>
            <a:pathLst>
              <a:path h="203839" w="262557">
                <a:moveTo>
                  <a:pt x="262557" y="203840"/>
                </a:moveTo>
                <a:lnTo>
                  <a:pt x="0" y="203840"/>
                </a:lnTo>
                <a:lnTo>
                  <a:pt x="0" y="0"/>
                </a:lnTo>
                <a:lnTo>
                  <a:pt x="262557" y="0"/>
                </a:lnTo>
                <a:lnTo>
                  <a:pt x="262557" y="20384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16432096" y="4422399"/>
            <a:ext cx="4250283" cy="4250283"/>
          </a:xfrm>
          <a:custGeom>
            <a:avLst/>
            <a:gdLst/>
            <a:ahLst/>
            <a:cxnLst/>
            <a:rect r="r" b="b" t="t" l="l"/>
            <a:pathLst>
              <a:path h="4250283" w="4250283">
                <a:moveTo>
                  <a:pt x="4250283" y="0"/>
                </a:moveTo>
                <a:lnTo>
                  <a:pt x="0" y="0"/>
                </a:lnTo>
                <a:lnTo>
                  <a:pt x="0" y="4250283"/>
                </a:lnTo>
                <a:lnTo>
                  <a:pt x="4250283" y="4250283"/>
                </a:lnTo>
                <a:lnTo>
                  <a:pt x="4250283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0">
            <a:off x="17390578" y="9910984"/>
            <a:ext cx="262557" cy="203839"/>
          </a:xfrm>
          <a:custGeom>
            <a:avLst/>
            <a:gdLst/>
            <a:ahLst/>
            <a:cxnLst/>
            <a:rect r="r" b="b" t="t" l="l"/>
            <a:pathLst>
              <a:path h="203839" w="262557">
                <a:moveTo>
                  <a:pt x="262557" y="0"/>
                </a:moveTo>
                <a:lnTo>
                  <a:pt x="0" y="0"/>
                </a:lnTo>
                <a:lnTo>
                  <a:pt x="0" y="203840"/>
                </a:lnTo>
                <a:lnTo>
                  <a:pt x="262557" y="203840"/>
                </a:lnTo>
                <a:lnTo>
                  <a:pt x="26255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94339" y="3368038"/>
            <a:ext cx="16296239" cy="5846276"/>
          </a:xfrm>
          <a:custGeom>
            <a:avLst/>
            <a:gdLst/>
            <a:ahLst/>
            <a:cxnLst/>
            <a:rect r="r" b="b" t="t" l="l"/>
            <a:pathLst>
              <a:path h="5846276" w="16296239">
                <a:moveTo>
                  <a:pt x="0" y="0"/>
                </a:moveTo>
                <a:lnTo>
                  <a:pt x="16296239" y="0"/>
                </a:lnTo>
                <a:lnTo>
                  <a:pt x="16296239" y="5846276"/>
                </a:lnTo>
                <a:lnTo>
                  <a:pt x="0" y="584627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00125" y="1632602"/>
            <a:ext cx="10380864" cy="6918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91"/>
              </a:lnSpc>
            </a:pPr>
            <a:r>
              <a:rPr lang="en-US" sz="5594" spc="-223">
                <a:solidFill>
                  <a:srgbClr val="FFDE59"/>
                </a:solidFill>
                <a:latin typeface="TT Lakes Neue Expanded"/>
                <a:ea typeface="TT Lakes Neue Expanded"/>
                <a:cs typeface="TT Lakes Neue Expanded"/>
                <a:sym typeface="TT Lakes Neue Expanded"/>
              </a:rPr>
              <a:t>DEMONSTRATION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99680" y="2486350"/>
            <a:ext cx="9129198" cy="7578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46"/>
              </a:lnSpc>
            </a:pPr>
            <a:r>
              <a:rPr lang="en-US" sz="6094" spc="-243">
                <a:solidFill>
                  <a:srgbClr val="FFDE59"/>
                </a:solidFill>
                <a:latin typeface="TT Lakes Neue Expanded"/>
                <a:ea typeface="TT Lakes Neue Expanded"/>
                <a:cs typeface="TT Lakes Neue Expanded"/>
                <a:sym typeface="TT Lakes Neue Expanded"/>
              </a:rPr>
              <a:t>AWS DYNAMO DB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1028700" y="611864"/>
            <a:ext cx="2704510" cy="416836"/>
            <a:chOff x="0" y="0"/>
            <a:chExt cx="712299" cy="109784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712299" cy="109784"/>
            </a:xfrm>
            <a:custGeom>
              <a:avLst/>
              <a:gdLst/>
              <a:ahLst/>
              <a:cxnLst/>
              <a:rect r="r" b="b" t="t" l="l"/>
              <a:pathLst>
                <a:path h="109784" w="712299">
                  <a:moveTo>
                    <a:pt x="54892" y="0"/>
                  </a:moveTo>
                  <a:lnTo>
                    <a:pt x="657407" y="0"/>
                  </a:lnTo>
                  <a:cubicBezTo>
                    <a:pt x="671965" y="0"/>
                    <a:pt x="685927" y="5783"/>
                    <a:pt x="696221" y="16077"/>
                  </a:cubicBezTo>
                  <a:cubicBezTo>
                    <a:pt x="706516" y="26372"/>
                    <a:pt x="712299" y="40334"/>
                    <a:pt x="712299" y="54892"/>
                  </a:cubicBezTo>
                  <a:lnTo>
                    <a:pt x="712299" y="54892"/>
                  </a:lnTo>
                  <a:cubicBezTo>
                    <a:pt x="712299" y="85208"/>
                    <a:pt x="687723" y="109784"/>
                    <a:pt x="657407" y="109784"/>
                  </a:cubicBezTo>
                  <a:lnTo>
                    <a:pt x="54892" y="109784"/>
                  </a:lnTo>
                  <a:cubicBezTo>
                    <a:pt x="40334" y="109784"/>
                    <a:pt x="26372" y="104001"/>
                    <a:pt x="16077" y="93706"/>
                  </a:cubicBezTo>
                  <a:cubicBezTo>
                    <a:pt x="5783" y="83412"/>
                    <a:pt x="0" y="69450"/>
                    <a:pt x="0" y="54892"/>
                  </a:cubicBezTo>
                  <a:lnTo>
                    <a:pt x="0" y="54892"/>
                  </a:lnTo>
                  <a:cubicBezTo>
                    <a:pt x="0" y="40334"/>
                    <a:pt x="5783" y="26372"/>
                    <a:pt x="16077" y="16077"/>
                  </a:cubicBezTo>
                  <a:cubicBezTo>
                    <a:pt x="26372" y="5783"/>
                    <a:pt x="40334" y="0"/>
                    <a:pt x="54892" y="0"/>
                  </a:cubicBezTo>
                  <a:close/>
                </a:path>
              </a:pathLst>
            </a:custGeom>
            <a:solidFill>
              <a:srgbClr val="191919"/>
            </a:solidFill>
            <a:ln w="9525" cap="rnd">
              <a:solidFill>
                <a:srgbClr val="5B5B5B"/>
              </a:solidFill>
              <a:prstDash val="solid"/>
              <a:round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712299" cy="1478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3333495" y="720860"/>
            <a:ext cx="181129" cy="198844"/>
          </a:xfrm>
          <a:custGeom>
            <a:avLst/>
            <a:gdLst/>
            <a:ahLst/>
            <a:cxnLst/>
            <a:rect r="r" b="b" t="t" l="l"/>
            <a:pathLst>
              <a:path h="198844" w="181129">
                <a:moveTo>
                  <a:pt x="0" y="0"/>
                </a:moveTo>
                <a:lnTo>
                  <a:pt x="181129" y="0"/>
                </a:lnTo>
                <a:lnTo>
                  <a:pt x="181129" y="198844"/>
                </a:lnTo>
                <a:lnTo>
                  <a:pt x="0" y="19884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15558984" y="611864"/>
            <a:ext cx="1179483" cy="416836"/>
            <a:chOff x="0" y="0"/>
            <a:chExt cx="310646" cy="109784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310646" cy="109784"/>
            </a:xfrm>
            <a:custGeom>
              <a:avLst/>
              <a:gdLst/>
              <a:ahLst/>
              <a:cxnLst/>
              <a:rect r="r" b="b" t="t" l="l"/>
              <a:pathLst>
                <a:path h="109784" w="310646">
                  <a:moveTo>
                    <a:pt x="54892" y="0"/>
                  </a:moveTo>
                  <a:lnTo>
                    <a:pt x="255754" y="0"/>
                  </a:lnTo>
                  <a:cubicBezTo>
                    <a:pt x="286070" y="0"/>
                    <a:pt x="310646" y="24576"/>
                    <a:pt x="310646" y="54892"/>
                  </a:cubicBezTo>
                  <a:lnTo>
                    <a:pt x="310646" y="54892"/>
                  </a:lnTo>
                  <a:cubicBezTo>
                    <a:pt x="310646" y="69450"/>
                    <a:pt x="304862" y="83412"/>
                    <a:pt x="294568" y="93706"/>
                  </a:cubicBezTo>
                  <a:cubicBezTo>
                    <a:pt x="284274" y="104001"/>
                    <a:pt x="270312" y="109784"/>
                    <a:pt x="255754" y="109784"/>
                  </a:cubicBezTo>
                  <a:lnTo>
                    <a:pt x="54892" y="109784"/>
                  </a:lnTo>
                  <a:cubicBezTo>
                    <a:pt x="40334" y="109784"/>
                    <a:pt x="26372" y="104001"/>
                    <a:pt x="16077" y="93706"/>
                  </a:cubicBezTo>
                  <a:cubicBezTo>
                    <a:pt x="5783" y="83412"/>
                    <a:pt x="0" y="69450"/>
                    <a:pt x="0" y="54892"/>
                  </a:cubicBezTo>
                  <a:lnTo>
                    <a:pt x="0" y="54892"/>
                  </a:lnTo>
                  <a:cubicBezTo>
                    <a:pt x="0" y="40334"/>
                    <a:pt x="5783" y="26372"/>
                    <a:pt x="16077" y="16077"/>
                  </a:cubicBezTo>
                  <a:cubicBezTo>
                    <a:pt x="26372" y="5783"/>
                    <a:pt x="40334" y="0"/>
                    <a:pt x="54892" y="0"/>
                  </a:cubicBezTo>
                  <a:close/>
                </a:path>
              </a:pathLst>
            </a:custGeom>
            <a:solidFill>
              <a:srgbClr val="191919"/>
            </a:solidFill>
            <a:ln w="9525" cap="rnd">
              <a:solidFill>
                <a:srgbClr val="5B5B5B"/>
              </a:solidFill>
              <a:prstDash val="solid"/>
              <a:round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310646" cy="1478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16843682" y="613082"/>
            <a:ext cx="415618" cy="415618"/>
          </a:xfrm>
          <a:custGeom>
            <a:avLst/>
            <a:gdLst/>
            <a:ahLst/>
            <a:cxnLst/>
            <a:rect r="r" b="b" t="t" l="l"/>
            <a:pathLst>
              <a:path h="415618" w="415618">
                <a:moveTo>
                  <a:pt x="0" y="0"/>
                </a:moveTo>
                <a:lnTo>
                  <a:pt x="415618" y="0"/>
                </a:lnTo>
                <a:lnTo>
                  <a:pt x="415618" y="415618"/>
                </a:lnTo>
                <a:lnTo>
                  <a:pt x="0" y="41561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5742113" y="685662"/>
            <a:ext cx="813226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FFDE59"/>
                </a:solidFill>
                <a:latin typeface="Open Sauce"/>
                <a:ea typeface="Open Sauce"/>
                <a:cs typeface="Open Sauce"/>
                <a:sym typeface="Open Sauce"/>
              </a:rPr>
              <a:t>Contact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4767400" y="679039"/>
            <a:ext cx="960485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5B5B5B"/>
                </a:solidFill>
                <a:latin typeface="Open Sauce"/>
                <a:ea typeface="Open Sauce"/>
                <a:cs typeface="Open Sauce"/>
                <a:sym typeface="Open Sauce"/>
              </a:rPr>
              <a:t>Introduction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107416" y="679039"/>
            <a:ext cx="1375748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5B5B5B"/>
                </a:solidFill>
                <a:latin typeface="Open Sauce"/>
                <a:ea typeface="Open Sauce"/>
                <a:cs typeface="Open Sauce"/>
                <a:sym typeface="Open Sauce"/>
              </a:rPr>
              <a:t>Fault tolerance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6185362" y="692285"/>
            <a:ext cx="1385526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5E5E5E"/>
                </a:solidFill>
                <a:latin typeface="Open Sauce"/>
                <a:ea typeface="Open Sauce"/>
                <a:cs typeface="Open Sauce"/>
                <a:sym typeface="Open Sauce"/>
              </a:rPr>
              <a:t>Architecture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8028088" y="692285"/>
            <a:ext cx="622129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FFDE59"/>
                </a:solidFill>
                <a:latin typeface="Open Sauce"/>
                <a:ea typeface="Open Sauce"/>
                <a:cs typeface="Open Sauce"/>
                <a:sym typeface="Open Sauce"/>
              </a:rPr>
              <a:t>Demo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940365" y="692285"/>
            <a:ext cx="1066672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5B5B5B"/>
                </a:solidFill>
                <a:latin typeface="Open Sauce"/>
                <a:ea typeface="Open Sauce"/>
                <a:cs typeface="Open Sauce"/>
                <a:sym typeface="Open Sauce"/>
              </a:rPr>
              <a:t>Beneficiaries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2464236" y="692285"/>
            <a:ext cx="928073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5B5B5B"/>
                </a:solidFill>
                <a:latin typeface="Open Sauce"/>
                <a:ea typeface="Open Sauce"/>
                <a:cs typeface="Open Sauce"/>
                <a:sym typeface="Open Sauce"/>
              </a:rPr>
              <a:t>Conclusion</a:t>
            </a:r>
          </a:p>
        </p:txBody>
      </p:sp>
    </p:spTree>
  </p:cSld>
  <p:clrMapOvr>
    <a:masterClrMapping/>
  </p:clrMapOvr>
  <p:transition spd="fast">
    <p:fade/>
  </p:transition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91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81372" y="3255213"/>
            <a:ext cx="1510072" cy="1510072"/>
          </a:xfrm>
          <a:custGeom>
            <a:avLst/>
            <a:gdLst/>
            <a:ahLst/>
            <a:cxnLst/>
            <a:rect r="r" b="b" t="t" l="l"/>
            <a:pathLst>
              <a:path h="1510072" w="1510072">
                <a:moveTo>
                  <a:pt x="0" y="0"/>
                </a:moveTo>
                <a:lnTo>
                  <a:pt x="1510072" y="0"/>
                </a:lnTo>
                <a:lnTo>
                  <a:pt x="1510072" y="1510071"/>
                </a:lnTo>
                <a:lnTo>
                  <a:pt x="0" y="15100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2524317"/>
            <a:ext cx="9916828" cy="4572249"/>
            <a:chOff x="0" y="0"/>
            <a:chExt cx="2611839" cy="120421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611839" cy="1204214"/>
            </a:xfrm>
            <a:custGeom>
              <a:avLst/>
              <a:gdLst/>
              <a:ahLst/>
              <a:cxnLst/>
              <a:rect r="r" b="b" t="t" l="l"/>
              <a:pathLst>
                <a:path h="1204214" w="2611839">
                  <a:moveTo>
                    <a:pt x="39815" y="0"/>
                  </a:moveTo>
                  <a:lnTo>
                    <a:pt x="2572024" y="0"/>
                  </a:lnTo>
                  <a:cubicBezTo>
                    <a:pt x="2582584" y="0"/>
                    <a:pt x="2592711" y="4195"/>
                    <a:pt x="2600178" y="11662"/>
                  </a:cubicBezTo>
                  <a:cubicBezTo>
                    <a:pt x="2607645" y="19128"/>
                    <a:pt x="2611839" y="29255"/>
                    <a:pt x="2611839" y="39815"/>
                  </a:cubicBezTo>
                  <a:lnTo>
                    <a:pt x="2611839" y="1164399"/>
                  </a:lnTo>
                  <a:cubicBezTo>
                    <a:pt x="2611839" y="1174958"/>
                    <a:pt x="2607645" y="1185086"/>
                    <a:pt x="2600178" y="1192552"/>
                  </a:cubicBezTo>
                  <a:cubicBezTo>
                    <a:pt x="2592711" y="1200019"/>
                    <a:pt x="2582584" y="1204214"/>
                    <a:pt x="2572024" y="1204214"/>
                  </a:cubicBezTo>
                  <a:lnTo>
                    <a:pt x="39815" y="1204214"/>
                  </a:lnTo>
                  <a:cubicBezTo>
                    <a:pt x="17826" y="1204214"/>
                    <a:pt x="0" y="1186388"/>
                    <a:pt x="0" y="1164399"/>
                  </a:cubicBezTo>
                  <a:lnTo>
                    <a:pt x="0" y="39815"/>
                  </a:lnTo>
                  <a:cubicBezTo>
                    <a:pt x="0" y="29255"/>
                    <a:pt x="4195" y="19128"/>
                    <a:pt x="11662" y="11662"/>
                  </a:cubicBezTo>
                  <a:cubicBezTo>
                    <a:pt x="19128" y="4195"/>
                    <a:pt x="29255" y="0"/>
                    <a:pt x="39815" y="0"/>
                  </a:cubicBezTo>
                  <a:close/>
                </a:path>
              </a:pathLst>
            </a:custGeom>
            <a:solidFill>
              <a:srgbClr val="191919"/>
            </a:solidFill>
            <a:ln w="9525" cap="rnd">
              <a:solidFill>
                <a:srgbClr val="5B5B5B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611839" cy="124231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028700" y="3662812"/>
            <a:ext cx="72667" cy="694874"/>
            <a:chOff x="0" y="0"/>
            <a:chExt cx="19139" cy="18301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9139" cy="183012"/>
            </a:xfrm>
            <a:custGeom>
              <a:avLst/>
              <a:gdLst/>
              <a:ahLst/>
              <a:cxnLst/>
              <a:rect r="r" b="b" t="t" l="l"/>
              <a:pathLst>
                <a:path h="183012" w="19139">
                  <a:moveTo>
                    <a:pt x="9569" y="0"/>
                  </a:moveTo>
                  <a:lnTo>
                    <a:pt x="9569" y="0"/>
                  </a:lnTo>
                  <a:cubicBezTo>
                    <a:pt x="14854" y="0"/>
                    <a:pt x="19139" y="4284"/>
                    <a:pt x="19139" y="9569"/>
                  </a:cubicBezTo>
                  <a:lnTo>
                    <a:pt x="19139" y="173443"/>
                  </a:lnTo>
                  <a:cubicBezTo>
                    <a:pt x="19139" y="175981"/>
                    <a:pt x="18130" y="178415"/>
                    <a:pt x="16336" y="180209"/>
                  </a:cubicBezTo>
                  <a:cubicBezTo>
                    <a:pt x="14541" y="182004"/>
                    <a:pt x="12107" y="183012"/>
                    <a:pt x="9569" y="183012"/>
                  </a:cubicBezTo>
                  <a:lnTo>
                    <a:pt x="9569" y="183012"/>
                  </a:lnTo>
                  <a:cubicBezTo>
                    <a:pt x="7031" y="183012"/>
                    <a:pt x="4597" y="182004"/>
                    <a:pt x="2803" y="180209"/>
                  </a:cubicBezTo>
                  <a:cubicBezTo>
                    <a:pt x="1008" y="178415"/>
                    <a:pt x="0" y="175981"/>
                    <a:pt x="0" y="173443"/>
                  </a:cubicBezTo>
                  <a:lnTo>
                    <a:pt x="0" y="9569"/>
                  </a:lnTo>
                  <a:cubicBezTo>
                    <a:pt x="0" y="7031"/>
                    <a:pt x="1008" y="4597"/>
                    <a:pt x="2803" y="2803"/>
                  </a:cubicBezTo>
                  <a:cubicBezTo>
                    <a:pt x="4597" y="1008"/>
                    <a:pt x="7031" y="0"/>
                    <a:pt x="9569" y="0"/>
                  </a:cubicBez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28575"/>
              <a:ext cx="19139" cy="2115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0896025" y="3662812"/>
            <a:ext cx="72667" cy="694874"/>
            <a:chOff x="0" y="0"/>
            <a:chExt cx="19139" cy="18301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9139" cy="183012"/>
            </a:xfrm>
            <a:custGeom>
              <a:avLst/>
              <a:gdLst/>
              <a:ahLst/>
              <a:cxnLst/>
              <a:rect r="r" b="b" t="t" l="l"/>
              <a:pathLst>
                <a:path h="183012" w="19139">
                  <a:moveTo>
                    <a:pt x="9569" y="0"/>
                  </a:moveTo>
                  <a:lnTo>
                    <a:pt x="9569" y="0"/>
                  </a:lnTo>
                  <a:cubicBezTo>
                    <a:pt x="14854" y="0"/>
                    <a:pt x="19139" y="4284"/>
                    <a:pt x="19139" y="9569"/>
                  </a:cubicBezTo>
                  <a:lnTo>
                    <a:pt x="19139" y="173443"/>
                  </a:lnTo>
                  <a:cubicBezTo>
                    <a:pt x="19139" y="175981"/>
                    <a:pt x="18130" y="178415"/>
                    <a:pt x="16336" y="180209"/>
                  </a:cubicBezTo>
                  <a:cubicBezTo>
                    <a:pt x="14541" y="182004"/>
                    <a:pt x="12107" y="183012"/>
                    <a:pt x="9569" y="183012"/>
                  </a:cubicBezTo>
                  <a:lnTo>
                    <a:pt x="9569" y="183012"/>
                  </a:lnTo>
                  <a:cubicBezTo>
                    <a:pt x="7031" y="183012"/>
                    <a:pt x="4597" y="182004"/>
                    <a:pt x="2803" y="180209"/>
                  </a:cubicBezTo>
                  <a:cubicBezTo>
                    <a:pt x="1008" y="178415"/>
                    <a:pt x="0" y="175981"/>
                    <a:pt x="0" y="173443"/>
                  </a:cubicBezTo>
                  <a:lnTo>
                    <a:pt x="0" y="9569"/>
                  </a:lnTo>
                  <a:cubicBezTo>
                    <a:pt x="0" y="7031"/>
                    <a:pt x="1008" y="4597"/>
                    <a:pt x="2803" y="2803"/>
                  </a:cubicBezTo>
                  <a:cubicBezTo>
                    <a:pt x="4597" y="1008"/>
                    <a:pt x="7031" y="0"/>
                    <a:pt x="9569" y="0"/>
                  </a:cubicBez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28575"/>
              <a:ext cx="19139" cy="2115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897422" y="8952541"/>
            <a:ext cx="262557" cy="203839"/>
          </a:xfrm>
          <a:custGeom>
            <a:avLst/>
            <a:gdLst/>
            <a:ahLst/>
            <a:cxnLst/>
            <a:rect r="r" b="b" t="t" l="l"/>
            <a:pathLst>
              <a:path h="203839" w="262557">
                <a:moveTo>
                  <a:pt x="0" y="0"/>
                </a:moveTo>
                <a:lnTo>
                  <a:pt x="262556" y="0"/>
                </a:lnTo>
                <a:lnTo>
                  <a:pt x="262556" y="203839"/>
                </a:lnTo>
                <a:lnTo>
                  <a:pt x="0" y="20383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true" flipV="false" rot="0">
            <a:off x="17532964" y="2907776"/>
            <a:ext cx="1510072" cy="1510072"/>
          </a:xfrm>
          <a:custGeom>
            <a:avLst/>
            <a:gdLst/>
            <a:ahLst/>
            <a:cxnLst/>
            <a:rect r="r" b="b" t="t" l="l"/>
            <a:pathLst>
              <a:path h="1510072" w="1510072">
                <a:moveTo>
                  <a:pt x="1510072" y="0"/>
                </a:moveTo>
                <a:lnTo>
                  <a:pt x="0" y="0"/>
                </a:lnTo>
                <a:lnTo>
                  <a:pt x="0" y="1510071"/>
                </a:lnTo>
                <a:lnTo>
                  <a:pt x="1510072" y="1510071"/>
                </a:lnTo>
                <a:lnTo>
                  <a:pt x="151007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544760" y="776232"/>
            <a:ext cx="14844691" cy="6382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10"/>
              </a:lnSpc>
            </a:pPr>
            <a:r>
              <a:rPr lang="en-US" sz="5066" spc="-202">
                <a:solidFill>
                  <a:srgbClr val="FFDE59"/>
                </a:solidFill>
                <a:latin typeface="TT Lakes Neue Expanded"/>
                <a:ea typeface="TT Lakes Neue Expanded"/>
                <a:cs typeface="TT Lakes Neue Expanded"/>
                <a:sym typeface="TT Lakes Neue Expanded"/>
              </a:rPr>
              <a:t>DISTRIBUTED WEB CRAWLING </a:t>
            </a:r>
          </a:p>
        </p:txBody>
      </p:sp>
      <p:sp>
        <p:nvSpPr>
          <p:cNvPr name="Freeform 15" id="15"/>
          <p:cNvSpPr/>
          <p:nvPr/>
        </p:nvSpPr>
        <p:spPr>
          <a:xfrm flipH="true" flipV="false" rot="0">
            <a:off x="10764747" y="8952541"/>
            <a:ext cx="262557" cy="203839"/>
          </a:xfrm>
          <a:custGeom>
            <a:avLst/>
            <a:gdLst/>
            <a:ahLst/>
            <a:cxnLst/>
            <a:rect r="r" b="b" t="t" l="l"/>
            <a:pathLst>
              <a:path h="203839" w="262557">
                <a:moveTo>
                  <a:pt x="262556" y="0"/>
                </a:moveTo>
                <a:lnTo>
                  <a:pt x="0" y="0"/>
                </a:lnTo>
                <a:lnTo>
                  <a:pt x="0" y="203839"/>
                </a:lnTo>
                <a:lnTo>
                  <a:pt x="262556" y="203839"/>
                </a:lnTo>
                <a:lnTo>
                  <a:pt x="262556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249474" y="2678501"/>
            <a:ext cx="9696053" cy="41068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10"/>
              </a:lnSpc>
            </a:pPr>
            <a:r>
              <a:rPr lang="en-US" sz="2936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Team Members :</a:t>
            </a:r>
          </a:p>
          <a:p>
            <a:pPr algn="l">
              <a:lnSpc>
                <a:spcPts val="4110"/>
              </a:lnSpc>
            </a:pPr>
            <a:r>
              <a:rPr lang="en-US" sz="2936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Alaa Yasser Fathy </a:t>
            </a:r>
          </a:p>
          <a:p>
            <a:pPr algn="l">
              <a:lnSpc>
                <a:spcPts val="4110"/>
              </a:lnSpc>
            </a:pPr>
            <a:r>
              <a:rPr lang="en-US" sz="2936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Mohamed Abdelraouf</a:t>
            </a:r>
          </a:p>
          <a:p>
            <a:pPr algn="l">
              <a:lnSpc>
                <a:spcPts val="4110"/>
              </a:lnSpc>
            </a:pPr>
            <a:r>
              <a:rPr lang="en-US" sz="2936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Adham Osama</a:t>
            </a:r>
          </a:p>
          <a:p>
            <a:pPr algn="l">
              <a:lnSpc>
                <a:spcPts val="4110"/>
              </a:lnSpc>
            </a:pPr>
            <a:r>
              <a:rPr lang="en-US" sz="2936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Seif Elden</a:t>
            </a:r>
          </a:p>
          <a:p>
            <a:pPr algn="l">
              <a:lnSpc>
                <a:spcPts val="4110"/>
              </a:lnSpc>
            </a:pPr>
          </a:p>
          <a:p>
            <a:pPr algn="l">
              <a:lnSpc>
                <a:spcPts val="4110"/>
              </a:lnSpc>
            </a:pPr>
            <a:r>
              <a:rPr lang="en-US" sz="2936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Supervisor :</a:t>
            </a:r>
          </a:p>
          <a:p>
            <a:pPr algn="l" marL="0" indent="0" lvl="0">
              <a:lnSpc>
                <a:spcPts val="4110"/>
              </a:lnSpc>
              <a:spcBef>
                <a:spcPct val="0"/>
              </a:spcBef>
            </a:pPr>
            <a:r>
              <a:rPr lang="en-US" sz="2936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Prof. Ayman Mohamed Bahaa Eldin , Eng. Alaa Hamdy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12344378" y="2438031"/>
            <a:ext cx="6258499" cy="6718350"/>
            <a:chOff x="0" y="0"/>
            <a:chExt cx="8344666" cy="8957799"/>
          </a:xfrm>
        </p:grpSpPr>
        <p:sp>
          <p:nvSpPr>
            <p:cNvPr name="Freeform 18" id="18"/>
            <p:cNvSpPr/>
            <p:nvPr/>
          </p:nvSpPr>
          <p:spPr>
            <a:xfrm flipH="true" flipV="false" rot="0">
              <a:off x="2104359" y="1494639"/>
              <a:ext cx="6240307" cy="6240307"/>
            </a:xfrm>
            <a:custGeom>
              <a:avLst/>
              <a:gdLst/>
              <a:ahLst/>
              <a:cxnLst/>
              <a:rect r="r" b="b" t="t" l="l"/>
              <a:pathLst>
                <a:path h="6240307" w="6240307">
                  <a:moveTo>
                    <a:pt x="6240307" y="0"/>
                  </a:moveTo>
                  <a:lnTo>
                    <a:pt x="0" y="0"/>
                  </a:lnTo>
                  <a:lnTo>
                    <a:pt x="0" y="6240307"/>
                  </a:lnTo>
                  <a:lnTo>
                    <a:pt x="6240307" y="6240307"/>
                  </a:lnTo>
                  <a:lnTo>
                    <a:pt x="6240307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19" id="19"/>
            <p:cNvGrpSpPr/>
            <p:nvPr/>
          </p:nvGrpSpPr>
          <p:grpSpPr>
            <a:xfrm rot="0">
              <a:off x="0" y="0"/>
              <a:ext cx="7018833" cy="8957799"/>
              <a:chOff x="0" y="0"/>
              <a:chExt cx="815551" cy="1040848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815551" cy="1040848"/>
              </a:xfrm>
              <a:custGeom>
                <a:avLst/>
                <a:gdLst/>
                <a:ahLst/>
                <a:cxnLst/>
                <a:rect r="r" b="b" t="t" l="l"/>
                <a:pathLst>
                  <a:path h="1040848" w="815551">
                    <a:moveTo>
                      <a:pt x="36767" y="0"/>
                    </a:moveTo>
                    <a:lnTo>
                      <a:pt x="778783" y="0"/>
                    </a:lnTo>
                    <a:cubicBezTo>
                      <a:pt x="799089" y="0"/>
                      <a:pt x="815551" y="16461"/>
                      <a:pt x="815551" y="36767"/>
                    </a:cubicBezTo>
                    <a:lnTo>
                      <a:pt x="815551" y="1004081"/>
                    </a:lnTo>
                    <a:cubicBezTo>
                      <a:pt x="815551" y="1024387"/>
                      <a:pt x="799089" y="1040848"/>
                      <a:pt x="778783" y="1040848"/>
                    </a:cubicBezTo>
                    <a:lnTo>
                      <a:pt x="36767" y="1040848"/>
                    </a:lnTo>
                    <a:cubicBezTo>
                      <a:pt x="16461" y="1040848"/>
                      <a:pt x="0" y="1024387"/>
                      <a:pt x="0" y="1004081"/>
                    </a:cubicBezTo>
                    <a:lnTo>
                      <a:pt x="0" y="36767"/>
                    </a:lnTo>
                    <a:cubicBezTo>
                      <a:pt x="0" y="16461"/>
                      <a:pt x="16461" y="0"/>
                      <a:pt x="36767" y="0"/>
                    </a:cubicBezTo>
                    <a:close/>
                  </a:path>
                </a:pathLst>
              </a:custGeom>
              <a:blipFill>
                <a:blip r:embed="rId6"/>
                <a:stretch>
                  <a:fillRect l="-13812" t="0" r="-13812" b="0"/>
                </a:stretch>
              </a:blipFill>
            </p:spPr>
          </p:sp>
        </p:grpSp>
      </p:grpSp>
    </p:spTree>
  </p:cSld>
  <p:clrMapOvr>
    <a:masterClrMapping/>
  </p:clrMapOvr>
  <p:transition spd="fast">
    <p:fade/>
  </p:transition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91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59978" y="9910984"/>
            <a:ext cx="262557" cy="203839"/>
          </a:xfrm>
          <a:custGeom>
            <a:avLst/>
            <a:gdLst/>
            <a:ahLst/>
            <a:cxnLst/>
            <a:rect r="r" b="b" t="t" l="l"/>
            <a:pathLst>
              <a:path h="203839" w="262557">
                <a:moveTo>
                  <a:pt x="0" y="0"/>
                </a:moveTo>
                <a:lnTo>
                  <a:pt x="262557" y="0"/>
                </a:lnTo>
                <a:lnTo>
                  <a:pt x="262557" y="203840"/>
                </a:lnTo>
                <a:lnTo>
                  <a:pt x="0" y="2038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0">
            <a:off x="1009650" y="1152537"/>
            <a:ext cx="262557" cy="203839"/>
          </a:xfrm>
          <a:custGeom>
            <a:avLst/>
            <a:gdLst/>
            <a:ahLst/>
            <a:cxnLst/>
            <a:rect r="r" b="b" t="t" l="l"/>
            <a:pathLst>
              <a:path h="203839" w="262557">
                <a:moveTo>
                  <a:pt x="0" y="203840"/>
                </a:moveTo>
                <a:lnTo>
                  <a:pt x="262557" y="203840"/>
                </a:lnTo>
                <a:lnTo>
                  <a:pt x="262557" y="0"/>
                </a:lnTo>
                <a:lnTo>
                  <a:pt x="0" y="0"/>
                </a:lnTo>
                <a:lnTo>
                  <a:pt x="0" y="20384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true" rot="0">
            <a:off x="17259300" y="1152537"/>
            <a:ext cx="262557" cy="203839"/>
          </a:xfrm>
          <a:custGeom>
            <a:avLst/>
            <a:gdLst/>
            <a:ahLst/>
            <a:cxnLst/>
            <a:rect r="r" b="b" t="t" l="l"/>
            <a:pathLst>
              <a:path h="203839" w="262557">
                <a:moveTo>
                  <a:pt x="262557" y="203840"/>
                </a:moveTo>
                <a:lnTo>
                  <a:pt x="0" y="203840"/>
                </a:lnTo>
                <a:lnTo>
                  <a:pt x="0" y="0"/>
                </a:lnTo>
                <a:lnTo>
                  <a:pt x="262557" y="0"/>
                </a:lnTo>
                <a:lnTo>
                  <a:pt x="262557" y="20384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16432096" y="4422399"/>
            <a:ext cx="4250283" cy="4250283"/>
          </a:xfrm>
          <a:custGeom>
            <a:avLst/>
            <a:gdLst/>
            <a:ahLst/>
            <a:cxnLst/>
            <a:rect r="r" b="b" t="t" l="l"/>
            <a:pathLst>
              <a:path h="4250283" w="4250283">
                <a:moveTo>
                  <a:pt x="4250283" y="0"/>
                </a:moveTo>
                <a:lnTo>
                  <a:pt x="0" y="0"/>
                </a:lnTo>
                <a:lnTo>
                  <a:pt x="0" y="4250283"/>
                </a:lnTo>
                <a:lnTo>
                  <a:pt x="4250283" y="4250283"/>
                </a:lnTo>
                <a:lnTo>
                  <a:pt x="4250283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0">
            <a:off x="17390578" y="9910984"/>
            <a:ext cx="262557" cy="203839"/>
          </a:xfrm>
          <a:custGeom>
            <a:avLst/>
            <a:gdLst/>
            <a:ahLst/>
            <a:cxnLst/>
            <a:rect r="r" b="b" t="t" l="l"/>
            <a:pathLst>
              <a:path h="203839" w="262557">
                <a:moveTo>
                  <a:pt x="262557" y="0"/>
                </a:moveTo>
                <a:lnTo>
                  <a:pt x="0" y="0"/>
                </a:lnTo>
                <a:lnTo>
                  <a:pt x="0" y="203840"/>
                </a:lnTo>
                <a:lnTo>
                  <a:pt x="262557" y="203840"/>
                </a:lnTo>
                <a:lnTo>
                  <a:pt x="26255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22535" y="3119218"/>
            <a:ext cx="15658250" cy="6791766"/>
          </a:xfrm>
          <a:custGeom>
            <a:avLst/>
            <a:gdLst/>
            <a:ahLst/>
            <a:cxnLst/>
            <a:rect r="r" b="b" t="t" l="l"/>
            <a:pathLst>
              <a:path h="6791766" w="15658250">
                <a:moveTo>
                  <a:pt x="0" y="0"/>
                </a:moveTo>
                <a:lnTo>
                  <a:pt x="15658250" y="0"/>
                </a:lnTo>
                <a:lnTo>
                  <a:pt x="15658250" y="6791766"/>
                </a:lnTo>
                <a:lnTo>
                  <a:pt x="0" y="679176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00125" y="1632602"/>
            <a:ext cx="10380864" cy="6918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91"/>
              </a:lnSpc>
            </a:pPr>
            <a:r>
              <a:rPr lang="en-US" sz="5594" spc="-223">
                <a:solidFill>
                  <a:srgbClr val="FFDE59"/>
                </a:solidFill>
                <a:latin typeface="TT Lakes Neue Expanded"/>
                <a:ea typeface="TT Lakes Neue Expanded"/>
                <a:cs typeface="TT Lakes Neue Expanded"/>
                <a:sym typeface="TT Lakes Neue Expanded"/>
              </a:rPr>
              <a:t>DEMONSTRATION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99680" y="2486350"/>
            <a:ext cx="6830156" cy="7578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46"/>
              </a:lnSpc>
            </a:pPr>
            <a:r>
              <a:rPr lang="en-US" sz="6094" spc="-243">
                <a:solidFill>
                  <a:srgbClr val="FFDE59"/>
                </a:solidFill>
                <a:latin typeface="TT Lakes Neue Expanded"/>
                <a:ea typeface="TT Lakes Neue Expanded"/>
                <a:cs typeface="TT Lakes Neue Expanded"/>
                <a:sym typeface="TT Lakes Neue Expanded"/>
              </a:rPr>
              <a:t>AWS  S3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1028700" y="611864"/>
            <a:ext cx="2704510" cy="416836"/>
            <a:chOff x="0" y="0"/>
            <a:chExt cx="712299" cy="109784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712299" cy="109784"/>
            </a:xfrm>
            <a:custGeom>
              <a:avLst/>
              <a:gdLst/>
              <a:ahLst/>
              <a:cxnLst/>
              <a:rect r="r" b="b" t="t" l="l"/>
              <a:pathLst>
                <a:path h="109784" w="712299">
                  <a:moveTo>
                    <a:pt x="54892" y="0"/>
                  </a:moveTo>
                  <a:lnTo>
                    <a:pt x="657407" y="0"/>
                  </a:lnTo>
                  <a:cubicBezTo>
                    <a:pt x="671965" y="0"/>
                    <a:pt x="685927" y="5783"/>
                    <a:pt x="696221" y="16077"/>
                  </a:cubicBezTo>
                  <a:cubicBezTo>
                    <a:pt x="706516" y="26372"/>
                    <a:pt x="712299" y="40334"/>
                    <a:pt x="712299" y="54892"/>
                  </a:cubicBezTo>
                  <a:lnTo>
                    <a:pt x="712299" y="54892"/>
                  </a:lnTo>
                  <a:cubicBezTo>
                    <a:pt x="712299" y="85208"/>
                    <a:pt x="687723" y="109784"/>
                    <a:pt x="657407" y="109784"/>
                  </a:cubicBezTo>
                  <a:lnTo>
                    <a:pt x="54892" y="109784"/>
                  </a:lnTo>
                  <a:cubicBezTo>
                    <a:pt x="40334" y="109784"/>
                    <a:pt x="26372" y="104001"/>
                    <a:pt x="16077" y="93706"/>
                  </a:cubicBezTo>
                  <a:cubicBezTo>
                    <a:pt x="5783" y="83412"/>
                    <a:pt x="0" y="69450"/>
                    <a:pt x="0" y="54892"/>
                  </a:cubicBezTo>
                  <a:lnTo>
                    <a:pt x="0" y="54892"/>
                  </a:lnTo>
                  <a:cubicBezTo>
                    <a:pt x="0" y="40334"/>
                    <a:pt x="5783" y="26372"/>
                    <a:pt x="16077" y="16077"/>
                  </a:cubicBezTo>
                  <a:cubicBezTo>
                    <a:pt x="26372" y="5783"/>
                    <a:pt x="40334" y="0"/>
                    <a:pt x="54892" y="0"/>
                  </a:cubicBezTo>
                  <a:close/>
                </a:path>
              </a:pathLst>
            </a:custGeom>
            <a:solidFill>
              <a:srgbClr val="191919"/>
            </a:solidFill>
            <a:ln w="9525" cap="rnd">
              <a:solidFill>
                <a:srgbClr val="5B5B5B"/>
              </a:solidFill>
              <a:prstDash val="solid"/>
              <a:round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712299" cy="1478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3333495" y="720860"/>
            <a:ext cx="181129" cy="198844"/>
          </a:xfrm>
          <a:custGeom>
            <a:avLst/>
            <a:gdLst/>
            <a:ahLst/>
            <a:cxnLst/>
            <a:rect r="r" b="b" t="t" l="l"/>
            <a:pathLst>
              <a:path h="198844" w="181129">
                <a:moveTo>
                  <a:pt x="0" y="0"/>
                </a:moveTo>
                <a:lnTo>
                  <a:pt x="181129" y="0"/>
                </a:lnTo>
                <a:lnTo>
                  <a:pt x="181129" y="198844"/>
                </a:lnTo>
                <a:lnTo>
                  <a:pt x="0" y="19884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15558984" y="611864"/>
            <a:ext cx="1179483" cy="416836"/>
            <a:chOff x="0" y="0"/>
            <a:chExt cx="310646" cy="109784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310646" cy="109784"/>
            </a:xfrm>
            <a:custGeom>
              <a:avLst/>
              <a:gdLst/>
              <a:ahLst/>
              <a:cxnLst/>
              <a:rect r="r" b="b" t="t" l="l"/>
              <a:pathLst>
                <a:path h="109784" w="310646">
                  <a:moveTo>
                    <a:pt x="54892" y="0"/>
                  </a:moveTo>
                  <a:lnTo>
                    <a:pt x="255754" y="0"/>
                  </a:lnTo>
                  <a:cubicBezTo>
                    <a:pt x="286070" y="0"/>
                    <a:pt x="310646" y="24576"/>
                    <a:pt x="310646" y="54892"/>
                  </a:cubicBezTo>
                  <a:lnTo>
                    <a:pt x="310646" y="54892"/>
                  </a:lnTo>
                  <a:cubicBezTo>
                    <a:pt x="310646" y="69450"/>
                    <a:pt x="304862" y="83412"/>
                    <a:pt x="294568" y="93706"/>
                  </a:cubicBezTo>
                  <a:cubicBezTo>
                    <a:pt x="284274" y="104001"/>
                    <a:pt x="270312" y="109784"/>
                    <a:pt x="255754" y="109784"/>
                  </a:cubicBezTo>
                  <a:lnTo>
                    <a:pt x="54892" y="109784"/>
                  </a:lnTo>
                  <a:cubicBezTo>
                    <a:pt x="40334" y="109784"/>
                    <a:pt x="26372" y="104001"/>
                    <a:pt x="16077" y="93706"/>
                  </a:cubicBezTo>
                  <a:cubicBezTo>
                    <a:pt x="5783" y="83412"/>
                    <a:pt x="0" y="69450"/>
                    <a:pt x="0" y="54892"/>
                  </a:cubicBezTo>
                  <a:lnTo>
                    <a:pt x="0" y="54892"/>
                  </a:lnTo>
                  <a:cubicBezTo>
                    <a:pt x="0" y="40334"/>
                    <a:pt x="5783" y="26372"/>
                    <a:pt x="16077" y="16077"/>
                  </a:cubicBezTo>
                  <a:cubicBezTo>
                    <a:pt x="26372" y="5783"/>
                    <a:pt x="40334" y="0"/>
                    <a:pt x="54892" y="0"/>
                  </a:cubicBezTo>
                  <a:close/>
                </a:path>
              </a:pathLst>
            </a:custGeom>
            <a:solidFill>
              <a:srgbClr val="191919"/>
            </a:solidFill>
            <a:ln w="9525" cap="rnd">
              <a:solidFill>
                <a:srgbClr val="5B5B5B"/>
              </a:solidFill>
              <a:prstDash val="solid"/>
              <a:round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310646" cy="1478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16843682" y="613082"/>
            <a:ext cx="415618" cy="415618"/>
          </a:xfrm>
          <a:custGeom>
            <a:avLst/>
            <a:gdLst/>
            <a:ahLst/>
            <a:cxnLst/>
            <a:rect r="r" b="b" t="t" l="l"/>
            <a:pathLst>
              <a:path h="415618" w="415618">
                <a:moveTo>
                  <a:pt x="0" y="0"/>
                </a:moveTo>
                <a:lnTo>
                  <a:pt x="415618" y="0"/>
                </a:lnTo>
                <a:lnTo>
                  <a:pt x="415618" y="415618"/>
                </a:lnTo>
                <a:lnTo>
                  <a:pt x="0" y="41561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5742113" y="685662"/>
            <a:ext cx="813226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FFDE59"/>
                </a:solidFill>
                <a:latin typeface="Open Sauce"/>
                <a:ea typeface="Open Sauce"/>
                <a:cs typeface="Open Sauce"/>
                <a:sym typeface="Open Sauce"/>
              </a:rPr>
              <a:t>Contact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4767400" y="679039"/>
            <a:ext cx="960485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5B5B5B"/>
                </a:solidFill>
                <a:latin typeface="Open Sauce"/>
                <a:ea typeface="Open Sauce"/>
                <a:cs typeface="Open Sauce"/>
                <a:sym typeface="Open Sauce"/>
              </a:rPr>
              <a:t>Introduction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107416" y="679039"/>
            <a:ext cx="1375748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5B5B5B"/>
                </a:solidFill>
                <a:latin typeface="Open Sauce"/>
                <a:ea typeface="Open Sauce"/>
                <a:cs typeface="Open Sauce"/>
                <a:sym typeface="Open Sauce"/>
              </a:rPr>
              <a:t>Fault tolerance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6185362" y="692285"/>
            <a:ext cx="1385526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5E5E5E"/>
                </a:solidFill>
                <a:latin typeface="Open Sauce"/>
                <a:ea typeface="Open Sauce"/>
                <a:cs typeface="Open Sauce"/>
                <a:sym typeface="Open Sauce"/>
              </a:rPr>
              <a:t>Architecture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8028088" y="692285"/>
            <a:ext cx="622129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FFDE59"/>
                </a:solidFill>
                <a:latin typeface="Open Sauce"/>
                <a:ea typeface="Open Sauce"/>
                <a:cs typeface="Open Sauce"/>
                <a:sym typeface="Open Sauce"/>
              </a:rPr>
              <a:t>Demo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940365" y="692285"/>
            <a:ext cx="1066672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5B5B5B"/>
                </a:solidFill>
                <a:latin typeface="Open Sauce"/>
                <a:ea typeface="Open Sauce"/>
                <a:cs typeface="Open Sauce"/>
                <a:sym typeface="Open Sauce"/>
              </a:rPr>
              <a:t>Beneficiaries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2464236" y="692285"/>
            <a:ext cx="928073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5B5B5B"/>
                </a:solidFill>
                <a:latin typeface="Open Sauce"/>
                <a:ea typeface="Open Sauce"/>
                <a:cs typeface="Open Sauce"/>
                <a:sym typeface="Open Sauce"/>
              </a:rPr>
              <a:t>Conclusion</a:t>
            </a:r>
          </a:p>
        </p:txBody>
      </p:sp>
    </p:spTree>
  </p:cSld>
  <p:clrMapOvr>
    <a:masterClrMapping/>
  </p:clrMapOvr>
  <p:transition spd="fast">
    <p:fade/>
  </p:transition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91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59978" y="9910984"/>
            <a:ext cx="262557" cy="203839"/>
          </a:xfrm>
          <a:custGeom>
            <a:avLst/>
            <a:gdLst/>
            <a:ahLst/>
            <a:cxnLst/>
            <a:rect r="r" b="b" t="t" l="l"/>
            <a:pathLst>
              <a:path h="203839" w="262557">
                <a:moveTo>
                  <a:pt x="0" y="0"/>
                </a:moveTo>
                <a:lnTo>
                  <a:pt x="262557" y="0"/>
                </a:lnTo>
                <a:lnTo>
                  <a:pt x="262557" y="203840"/>
                </a:lnTo>
                <a:lnTo>
                  <a:pt x="0" y="2038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0">
            <a:off x="1009650" y="1152537"/>
            <a:ext cx="262557" cy="203839"/>
          </a:xfrm>
          <a:custGeom>
            <a:avLst/>
            <a:gdLst/>
            <a:ahLst/>
            <a:cxnLst/>
            <a:rect r="r" b="b" t="t" l="l"/>
            <a:pathLst>
              <a:path h="203839" w="262557">
                <a:moveTo>
                  <a:pt x="0" y="203840"/>
                </a:moveTo>
                <a:lnTo>
                  <a:pt x="262557" y="203840"/>
                </a:lnTo>
                <a:lnTo>
                  <a:pt x="262557" y="0"/>
                </a:lnTo>
                <a:lnTo>
                  <a:pt x="0" y="0"/>
                </a:lnTo>
                <a:lnTo>
                  <a:pt x="0" y="20384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true" rot="0">
            <a:off x="17259300" y="1152537"/>
            <a:ext cx="262557" cy="203839"/>
          </a:xfrm>
          <a:custGeom>
            <a:avLst/>
            <a:gdLst/>
            <a:ahLst/>
            <a:cxnLst/>
            <a:rect r="r" b="b" t="t" l="l"/>
            <a:pathLst>
              <a:path h="203839" w="262557">
                <a:moveTo>
                  <a:pt x="262557" y="203840"/>
                </a:moveTo>
                <a:lnTo>
                  <a:pt x="0" y="203840"/>
                </a:lnTo>
                <a:lnTo>
                  <a:pt x="0" y="0"/>
                </a:lnTo>
                <a:lnTo>
                  <a:pt x="262557" y="0"/>
                </a:lnTo>
                <a:lnTo>
                  <a:pt x="262557" y="20384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16432096" y="4422399"/>
            <a:ext cx="4250283" cy="4250283"/>
          </a:xfrm>
          <a:custGeom>
            <a:avLst/>
            <a:gdLst/>
            <a:ahLst/>
            <a:cxnLst/>
            <a:rect r="r" b="b" t="t" l="l"/>
            <a:pathLst>
              <a:path h="4250283" w="4250283">
                <a:moveTo>
                  <a:pt x="4250283" y="0"/>
                </a:moveTo>
                <a:lnTo>
                  <a:pt x="0" y="0"/>
                </a:lnTo>
                <a:lnTo>
                  <a:pt x="0" y="4250283"/>
                </a:lnTo>
                <a:lnTo>
                  <a:pt x="4250283" y="4250283"/>
                </a:lnTo>
                <a:lnTo>
                  <a:pt x="4250283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0">
            <a:off x="17390578" y="9910984"/>
            <a:ext cx="262557" cy="203839"/>
          </a:xfrm>
          <a:custGeom>
            <a:avLst/>
            <a:gdLst/>
            <a:ahLst/>
            <a:cxnLst/>
            <a:rect r="r" b="b" t="t" l="l"/>
            <a:pathLst>
              <a:path h="203839" w="262557">
                <a:moveTo>
                  <a:pt x="262557" y="0"/>
                </a:moveTo>
                <a:lnTo>
                  <a:pt x="0" y="0"/>
                </a:lnTo>
                <a:lnTo>
                  <a:pt x="0" y="203840"/>
                </a:lnTo>
                <a:lnTo>
                  <a:pt x="262557" y="203840"/>
                </a:lnTo>
                <a:lnTo>
                  <a:pt x="26255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64452" y="3896609"/>
            <a:ext cx="17057405" cy="4776073"/>
          </a:xfrm>
          <a:custGeom>
            <a:avLst/>
            <a:gdLst/>
            <a:ahLst/>
            <a:cxnLst/>
            <a:rect r="r" b="b" t="t" l="l"/>
            <a:pathLst>
              <a:path h="4776073" w="17057405">
                <a:moveTo>
                  <a:pt x="0" y="0"/>
                </a:moveTo>
                <a:lnTo>
                  <a:pt x="17057405" y="0"/>
                </a:lnTo>
                <a:lnTo>
                  <a:pt x="17057405" y="4776073"/>
                </a:lnTo>
                <a:lnTo>
                  <a:pt x="0" y="477607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00125" y="1632602"/>
            <a:ext cx="10380864" cy="6918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91"/>
              </a:lnSpc>
            </a:pPr>
            <a:r>
              <a:rPr lang="en-US" sz="5594" spc="-223">
                <a:solidFill>
                  <a:srgbClr val="FFDE59"/>
                </a:solidFill>
                <a:latin typeface="TT Lakes Neue Expanded"/>
                <a:ea typeface="TT Lakes Neue Expanded"/>
                <a:cs typeface="TT Lakes Neue Expanded"/>
                <a:sym typeface="TT Lakes Neue Expanded"/>
              </a:rPr>
              <a:t>DEMONSTRATION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99680" y="2486350"/>
            <a:ext cx="8833725" cy="7578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46"/>
              </a:lnSpc>
            </a:pPr>
            <a:r>
              <a:rPr lang="en-US" sz="6094" spc="-243">
                <a:solidFill>
                  <a:srgbClr val="FFDE59"/>
                </a:solidFill>
                <a:latin typeface="TT Lakes Neue Expanded"/>
                <a:ea typeface="TT Lakes Neue Expanded"/>
                <a:cs typeface="TT Lakes Neue Expanded"/>
                <a:sym typeface="TT Lakes Neue Expanded"/>
              </a:rPr>
              <a:t>AWS SQS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1028700" y="611864"/>
            <a:ext cx="2704510" cy="416836"/>
            <a:chOff x="0" y="0"/>
            <a:chExt cx="712299" cy="109784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712299" cy="109784"/>
            </a:xfrm>
            <a:custGeom>
              <a:avLst/>
              <a:gdLst/>
              <a:ahLst/>
              <a:cxnLst/>
              <a:rect r="r" b="b" t="t" l="l"/>
              <a:pathLst>
                <a:path h="109784" w="712299">
                  <a:moveTo>
                    <a:pt x="54892" y="0"/>
                  </a:moveTo>
                  <a:lnTo>
                    <a:pt x="657407" y="0"/>
                  </a:lnTo>
                  <a:cubicBezTo>
                    <a:pt x="671965" y="0"/>
                    <a:pt x="685927" y="5783"/>
                    <a:pt x="696221" y="16077"/>
                  </a:cubicBezTo>
                  <a:cubicBezTo>
                    <a:pt x="706516" y="26372"/>
                    <a:pt x="712299" y="40334"/>
                    <a:pt x="712299" y="54892"/>
                  </a:cubicBezTo>
                  <a:lnTo>
                    <a:pt x="712299" y="54892"/>
                  </a:lnTo>
                  <a:cubicBezTo>
                    <a:pt x="712299" y="85208"/>
                    <a:pt x="687723" y="109784"/>
                    <a:pt x="657407" y="109784"/>
                  </a:cubicBezTo>
                  <a:lnTo>
                    <a:pt x="54892" y="109784"/>
                  </a:lnTo>
                  <a:cubicBezTo>
                    <a:pt x="40334" y="109784"/>
                    <a:pt x="26372" y="104001"/>
                    <a:pt x="16077" y="93706"/>
                  </a:cubicBezTo>
                  <a:cubicBezTo>
                    <a:pt x="5783" y="83412"/>
                    <a:pt x="0" y="69450"/>
                    <a:pt x="0" y="54892"/>
                  </a:cubicBezTo>
                  <a:lnTo>
                    <a:pt x="0" y="54892"/>
                  </a:lnTo>
                  <a:cubicBezTo>
                    <a:pt x="0" y="40334"/>
                    <a:pt x="5783" y="26372"/>
                    <a:pt x="16077" y="16077"/>
                  </a:cubicBezTo>
                  <a:cubicBezTo>
                    <a:pt x="26372" y="5783"/>
                    <a:pt x="40334" y="0"/>
                    <a:pt x="54892" y="0"/>
                  </a:cubicBezTo>
                  <a:close/>
                </a:path>
              </a:pathLst>
            </a:custGeom>
            <a:solidFill>
              <a:srgbClr val="191919"/>
            </a:solidFill>
            <a:ln w="9525" cap="rnd">
              <a:solidFill>
                <a:srgbClr val="5B5B5B"/>
              </a:solidFill>
              <a:prstDash val="solid"/>
              <a:round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712299" cy="1478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3333495" y="720860"/>
            <a:ext cx="181129" cy="198844"/>
          </a:xfrm>
          <a:custGeom>
            <a:avLst/>
            <a:gdLst/>
            <a:ahLst/>
            <a:cxnLst/>
            <a:rect r="r" b="b" t="t" l="l"/>
            <a:pathLst>
              <a:path h="198844" w="181129">
                <a:moveTo>
                  <a:pt x="0" y="0"/>
                </a:moveTo>
                <a:lnTo>
                  <a:pt x="181129" y="0"/>
                </a:lnTo>
                <a:lnTo>
                  <a:pt x="181129" y="198844"/>
                </a:lnTo>
                <a:lnTo>
                  <a:pt x="0" y="19884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15558984" y="611864"/>
            <a:ext cx="1179483" cy="416836"/>
            <a:chOff x="0" y="0"/>
            <a:chExt cx="310646" cy="109784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310646" cy="109784"/>
            </a:xfrm>
            <a:custGeom>
              <a:avLst/>
              <a:gdLst/>
              <a:ahLst/>
              <a:cxnLst/>
              <a:rect r="r" b="b" t="t" l="l"/>
              <a:pathLst>
                <a:path h="109784" w="310646">
                  <a:moveTo>
                    <a:pt x="54892" y="0"/>
                  </a:moveTo>
                  <a:lnTo>
                    <a:pt x="255754" y="0"/>
                  </a:lnTo>
                  <a:cubicBezTo>
                    <a:pt x="286070" y="0"/>
                    <a:pt x="310646" y="24576"/>
                    <a:pt x="310646" y="54892"/>
                  </a:cubicBezTo>
                  <a:lnTo>
                    <a:pt x="310646" y="54892"/>
                  </a:lnTo>
                  <a:cubicBezTo>
                    <a:pt x="310646" y="69450"/>
                    <a:pt x="304862" y="83412"/>
                    <a:pt x="294568" y="93706"/>
                  </a:cubicBezTo>
                  <a:cubicBezTo>
                    <a:pt x="284274" y="104001"/>
                    <a:pt x="270312" y="109784"/>
                    <a:pt x="255754" y="109784"/>
                  </a:cubicBezTo>
                  <a:lnTo>
                    <a:pt x="54892" y="109784"/>
                  </a:lnTo>
                  <a:cubicBezTo>
                    <a:pt x="40334" y="109784"/>
                    <a:pt x="26372" y="104001"/>
                    <a:pt x="16077" y="93706"/>
                  </a:cubicBezTo>
                  <a:cubicBezTo>
                    <a:pt x="5783" y="83412"/>
                    <a:pt x="0" y="69450"/>
                    <a:pt x="0" y="54892"/>
                  </a:cubicBezTo>
                  <a:lnTo>
                    <a:pt x="0" y="54892"/>
                  </a:lnTo>
                  <a:cubicBezTo>
                    <a:pt x="0" y="40334"/>
                    <a:pt x="5783" y="26372"/>
                    <a:pt x="16077" y="16077"/>
                  </a:cubicBezTo>
                  <a:cubicBezTo>
                    <a:pt x="26372" y="5783"/>
                    <a:pt x="40334" y="0"/>
                    <a:pt x="54892" y="0"/>
                  </a:cubicBezTo>
                  <a:close/>
                </a:path>
              </a:pathLst>
            </a:custGeom>
            <a:solidFill>
              <a:srgbClr val="191919"/>
            </a:solidFill>
            <a:ln w="9525" cap="rnd">
              <a:solidFill>
                <a:srgbClr val="5B5B5B"/>
              </a:solidFill>
              <a:prstDash val="solid"/>
              <a:round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310646" cy="1478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16843682" y="613082"/>
            <a:ext cx="415618" cy="415618"/>
          </a:xfrm>
          <a:custGeom>
            <a:avLst/>
            <a:gdLst/>
            <a:ahLst/>
            <a:cxnLst/>
            <a:rect r="r" b="b" t="t" l="l"/>
            <a:pathLst>
              <a:path h="415618" w="415618">
                <a:moveTo>
                  <a:pt x="0" y="0"/>
                </a:moveTo>
                <a:lnTo>
                  <a:pt x="415618" y="0"/>
                </a:lnTo>
                <a:lnTo>
                  <a:pt x="415618" y="415618"/>
                </a:lnTo>
                <a:lnTo>
                  <a:pt x="0" y="41561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5742113" y="685662"/>
            <a:ext cx="813226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FFDE59"/>
                </a:solidFill>
                <a:latin typeface="Open Sauce"/>
                <a:ea typeface="Open Sauce"/>
                <a:cs typeface="Open Sauce"/>
                <a:sym typeface="Open Sauce"/>
              </a:rPr>
              <a:t>Contact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4767400" y="679039"/>
            <a:ext cx="960485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5B5B5B"/>
                </a:solidFill>
                <a:latin typeface="Open Sauce"/>
                <a:ea typeface="Open Sauce"/>
                <a:cs typeface="Open Sauce"/>
                <a:sym typeface="Open Sauce"/>
              </a:rPr>
              <a:t>Introduction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107416" y="679039"/>
            <a:ext cx="1375748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5B5B5B"/>
                </a:solidFill>
                <a:latin typeface="Open Sauce"/>
                <a:ea typeface="Open Sauce"/>
                <a:cs typeface="Open Sauce"/>
                <a:sym typeface="Open Sauce"/>
              </a:rPr>
              <a:t>Fault tolerance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6185362" y="692285"/>
            <a:ext cx="1385526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5E5E5E"/>
                </a:solidFill>
                <a:latin typeface="Open Sauce"/>
                <a:ea typeface="Open Sauce"/>
                <a:cs typeface="Open Sauce"/>
                <a:sym typeface="Open Sauce"/>
              </a:rPr>
              <a:t>Architecture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8028088" y="692285"/>
            <a:ext cx="622129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FFDE59"/>
                </a:solidFill>
                <a:latin typeface="Open Sauce"/>
                <a:ea typeface="Open Sauce"/>
                <a:cs typeface="Open Sauce"/>
                <a:sym typeface="Open Sauce"/>
              </a:rPr>
              <a:t>Demo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940365" y="692285"/>
            <a:ext cx="1066672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5B5B5B"/>
                </a:solidFill>
                <a:latin typeface="Open Sauce"/>
                <a:ea typeface="Open Sauce"/>
                <a:cs typeface="Open Sauce"/>
                <a:sym typeface="Open Sauce"/>
              </a:rPr>
              <a:t>Beneficiaries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2464236" y="692285"/>
            <a:ext cx="928073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5B5B5B"/>
                </a:solidFill>
                <a:latin typeface="Open Sauce"/>
                <a:ea typeface="Open Sauce"/>
                <a:cs typeface="Open Sauce"/>
                <a:sym typeface="Open Sauce"/>
              </a:rPr>
              <a:t>Conclusion</a:t>
            </a:r>
          </a:p>
        </p:txBody>
      </p:sp>
    </p:spTree>
  </p:cSld>
  <p:clrMapOvr>
    <a:masterClrMapping/>
  </p:clrMapOvr>
  <p:transition spd="fast">
    <p:fade/>
  </p:transition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91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59978" y="9910984"/>
            <a:ext cx="262557" cy="203839"/>
          </a:xfrm>
          <a:custGeom>
            <a:avLst/>
            <a:gdLst/>
            <a:ahLst/>
            <a:cxnLst/>
            <a:rect r="r" b="b" t="t" l="l"/>
            <a:pathLst>
              <a:path h="203839" w="262557">
                <a:moveTo>
                  <a:pt x="0" y="0"/>
                </a:moveTo>
                <a:lnTo>
                  <a:pt x="262557" y="0"/>
                </a:lnTo>
                <a:lnTo>
                  <a:pt x="262557" y="203840"/>
                </a:lnTo>
                <a:lnTo>
                  <a:pt x="0" y="2038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0">
            <a:off x="1009650" y="1152537"/>
            <a:ext cx="262557" cy="203839"/>
          </a:xfrm>
          <a:custGeom>
            <a:avLst/>
            <a:gdLst/>
            <a:ahLst/>
            <a:cxnLst/>
            <a:rect r="r" b="b" t="t" l="l"/>
            <a:pathLst>
              <a:path h="203839" w="262557">
                <a:moveTo>
                  <a:pt x="0" y="203840"/>
                </a:moveTo>
                <a:lnTo>
                  <a:pt x="262557" y="203840"/>
                </a:lnTo>
                <a:lnTo>
                  <a:pt x="262557" y="0"/>
                </a:lnTo>
                <a:lnTo>
                  <a:pt x="0" y="0"/>
                </a:lnTo>
                <a:lnTo>
                  <a:pt x="0" y="20384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true" rot="0">
            <a:off x="17259300" y="1152537"/>
            <a:ext cx="262557" cy="203839"/>
          </a:xfrm>
          <a:custGeom>
            <a:avLst/>
            <a:gdLst/>
            <a:ahLst/>
            <a:cxnLst/>
            <a:rect r="r" b="b" t="t" l="l"/>
            <a:pathLst>
              <a:path h="203839" w="262557">
                <a:moveTo>
                  <a:pt x="262557" y="203840"/>
                </a:moveTo>
                <a:lnTo>
                  <a:pt x="0" y="203840"/>
                </a:lnTo>
                <a:lnTo>
                  <a:pt x="0" y="0"/>
                </a:lnTo>
                <a:lnTo>
                  <a:pt x="262557" y="0"/>
                </a:lnTo>
                <a:lnTo>
                  <a:pt x="262557" y="20384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16432096" y="4422399"/>
            <a:ext cx="4250283" cy="4250283"/>
          </a:xfrm>
          <a:custGeom>
            <a:avLst/>
            <a:gdLst/>
            <a:ahLst/>
            <a:cxnLst/>
            <a:rect r="r" b="b" t="t" l="l"/>
            <a:pathLst>
              <a:path h="4250283" w="4250283">
                <a:moveTo>
                  <a:pt x="4250283" y="0"/>
                </a:moveTo>
                <a:lnTo>
                  <a:pt x="0" y="0"/>
                </a:lnTo>
                <a:lnTo>
                  <a:pt x="0" y="4250283"/>
                </a:lnTo>
                <a:lnTo>
                  <a:pt x="4250283" y="4250283"/>
                </a:lnTo>
                <a:lnTo>
                  <a:pt x="4250283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0">
            <a:off x="17390578" y="9910984"/>
            <a:ext cx="262557" cy="203839"/>
          </a:xfrm>
          <a:custGeom>
            <a:avLst/>
            <a:gdLst/>
            <a:ahLst/>
            <a:cxnLst/>
            <a:rect r="r" b="b" t="t" l="l"/>
            <a:pathLst>
              <a:path h="203839" w="262557">
                <a:moveTo>
                  <a:pt x="262557" y="0"/>
                </a:moveTo>
                <a:lnTo>
                  <a:pt x="0" y="0"/>
                </a:lnTo>
                <a:lnTo>
                  <a:pt x="0" y="203840"/>
                </a:lnTo>
                <a:lnTo>
                  <a:pt x="262557" y="203840"/>
                </a:lnTo>
                <a:lnTo>
                  <a:pt x="26255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641351" y="3141027"/>
            <a:ext cx="13507374" cy="6871877"/>
          </a:xfrm>
          <a:custGeom>
            <a:avLst/>
            <a:gdLst/>
            <a:ahLst/>
            <a:cxnLst/>
            <a:rect r="r" b="b" t="t" l="l"/>
            <a:pathLst>
              <a:path h="6871877" w="13507374">
                <a:moveTo>
                  <a:pt x="0" y="0"/>
                </a:moveTo>
                <a:lnTo>
                  <a:pt x="13507375" y="0"/>
                </a:lnTo>
                <a:lnTo>
                  <a:pt x="13507375" y="6871877"/>
                </a:lnTo>
                <a:lnTo>
                  <a:pt x="0" y="687187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00125" y="1632602"/>
            <a:ext cx="10380864" cy="6918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91"/>
              </a:lnSpc>
            </a:pPr>
            <a:r>
              <a:rPr lang="en-US" sz="5594" spc="-223">
                <a:solidFill>
                  <a:srgbClr val="FFDE59"/>
                </a:solidFill>
                <a:latin typeface="TT Lakes Neue Expanded"/>
                <a:ea typeface="TT Lakes Neue Expanded"/>
                <a:cs typeface="TT Lakes Neue Expanded"/>
                <a:sym typeface="TT Lakes Neue Expanded"/>
              </a:rPr>
              <a:t>DEMONSTRATION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99680" y="2486350"/>
            <a:ext cx="12488263" cy="7578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46"/>
              </a:lnSpc>
            </a:pPr>
            <a:r>
              <a:rPr lang="en-US" sz="6094" spc="-243">
                <a:solidFill>
                  <a:srgbClr val="FFDE59"/>
                </a:solidFill>
                <a:latin typeface="TT Lakes Neue Expanded"/>
                <a:ea typeface="TT Lakes Neue Expanded"/>
                <a:cs typeface="TT Lakes Neue Expanded"/>
                <a:sym typeface="TT Lakes Neue Expanded"/>
              </a:rPr>
              <a:t>AWS SECURITY GROUP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1028700" y="611864"/>
            <a:ext cx="2704510" cy="416836"/>
            <a:chOff x="0" y="0"/>
            <a:chExt cx="712299" cy="109784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712299" cy="109784"/>
            </a:xfrm>
            <a:custGeom>
              <a:avLst/>
              <a:gdLst/>
              <a:ahLst/>
              <a:cxnLst/>
              <a:rect r="r" b="b" t="t" l="l"/>
              <a:pathLst>
                <a:path h="109784" w="712299">
                  <a:moveTo>
                    <a:pt x="54892" y="0"/>
                  </a:moveTo>
                  <a:lnTo>
                    <a:pt x="657407" y="0"/>
                  </a:lnTo>
                  <a:cubicBezTo>
                    <a:pt x="671965" y="0"/>
                    <a:pt x="685927" y="5783"/>
                    <a:pt x="696221" y="16077"/>
                  </a:cubicBezTo>
                  <a:cubicBezTo>
                    <a:pt x="706516" y="26372"/>
                    <a:pt x="712299" y="40334"/>
                    <a:pt x="712299" y="54892"/>
                  </a:cubicBezTo>
                  <a:lnTo>
                    <a:pt x="712299" y="54892"/>
                  </a:lnTo>
                  <a:cubicBezTo>
                    <a:pt x="712299" y="85208"/>
                    <a:pt x="687723" y="109784"/>
                    <a:pt x="657407" y="109784"/>
                  </a:cubicBezTo>
                  <a:lnTo>
                    <a:pt x="54892" y="109784"/>
                  </a:lnTo>
                  <a:cubicBezTo>
                    <a:pt x="40334" y="109784"/>
                    <a:pt x="26372" y="104001"/>
                    <a:pt x="16077" y="93706"/>
                  </a:cubicBezTo>
                  <a:cubicBezTo>
                    <a:pt x="5783" y="83412"/>
                    <a:pt x="0" y="69450"/>
                    <a:pt x="0" y="54892"/>
                  </a:cubicBezTo>
                  <a:lnTo>
                    <a:pt x="0" y="54892"/>
                  </a:lnTo>
                  <a:cubicBezTo>
                    <a:pt x="0" y="40334"/>
                    <a:pt x="5783" y="26372"/>
                    <a:pt x="16077" y="16077"/>
                  </a:cubicBezTo>
                  <a:cubicBezTo>
                    <a:pt x="26372" y="5783"/>
                    <a:pt x="40334" y="0"/>
                    <a:pt x="54892" y="0"/>
                  </a:cubicBezTo>
                  <a:close/>
                </a:path>
              </a:pathLst>
            </a:custGeom>
            <a:solidFill>
              <a:srgbClr val="191919"/>
            </a:solidFill>
            <a:ln w="9525" cap="rnd">
              <a:solidFill>
                <a:srgbClr val="5B5B5B"/>
              </a:solidFill>
              <a:prstDash val="solid"/>
              <a:round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712299" cy="1478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3333495" y="720860"/>
            <a:ext cx="181129" cy="198844"/>
          </a:xfrm>
          <a:custGeom>
            <a:avLst/>
            <a:gdLst/>
            <a:ahLst/>
            <a:cxnLst/>
            <a:rect r="r" b="b" t="t" l="l"/>
            <a:pathLst>
              <a:path h="198844" w="181129">
                <a:moveTo>
                  <a:pt x="0" y="0"/>
                </a:moveTo>
                <a:lnTo>
                  <a:pt x="181129" y="0"/>
                </a:lnTo>
                <a:lnTo>
                  <a:pt x="181129" y="198844"/>
                </a:lnTo>
                <a:lnTo>
                  <a:pt x="0" y="19884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15558984" y="611864"/>
            <a:ext cx="1179483" cy="416836"/>
            <a:chOff x="0" y="0"/>
            <a:chExt cx="310646" cy="109784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310646" cy="109784"/>
            </a:xfrm>
            <a:custGeom>
              <a:avLst/>
              <a:gdLst/>
              <a:ahLst/>
              <a:cxnLst/>
              <a:rect r="r" b="b" t="t" l="l"/>
              <a:pathLst>
                <a:path h="109784" w="310646">
                  <a:moveTo>
                    <a:pt x="54892" y="0"/>
                  </a:moveTo>
                  <a:lnTo>
                    <a:pt x="255754" y="0"/>
                  </a:lnTo>
                  <a:cubicBezTo>
                    <a:pt x="286070" y="0"/>
                    <a:pt x="310646" y="24576"/>
                    <a:pt x="310646" y="54892"/>
                  </a:cubicBezTo>
                  <a:lnTo>
                    <a:pt x="310646" y="54892"/>
                  </a:lnTo>
                  <a:cubicBezTo>
                    <a:pt x="310646" y="69450"/>
                    <a:pt x="304862" y="83412"/>
                    <a:pt x="294568" y="93706"/>
                  </a:cubicBezTo>
                  <a:cubicBezTo>
                    <a:pt x="284274" y="104001"/>
                    <a:pt x="270312" y="109784"/>
                    <a:pt x="255754" y="109784"/>
                  </a:cubicBezTo>
                  <a:lnTo>
                    <a:pt x="54892" y="109784"/>
                  </a:lnTo>
                  <a:cubicBezTo>
                    <a:pt x="40334" y="109784"/>
                    <a:pt x="26372" y="104001"/>
                    <a:pt x="16077" y="93706"/>
                  </a:cubicBezTo>
                  <a:cubicBezTo>
                    <a:pt x="5783" y="83412"/>
                    <a:pt x="0" y="69450"/>
                    <a:pt x="0" y="54892"/>
                  </a:cubicBezTo>
                  <a:lnTo>
                    <a:pt x="0" y="54892"/>
                  </a:lnTo>
                  <a:cubicBezTo>
                    <a:pt x="0" y="40334"/>
                    <a:pt x="5783" y="26372"/>
                    <a:pt x="16077" y="16077"/>
                  </a:cubicBezTo>
                  <a:cubicBezTo>
                    <a:pt x="26372" y="5783"/>
                    <a:pt x="40334" y="0"/>
                    <a:pt x="54892" y="0"/>
                  </a:cubicBezTo>
                  <a:close/>
                </a:path>
              </a:pathLst>
            </a:custGeom>
            <a:solidFill>
              <a:srgbClr val="191919"/>
            </a:solidFill>
            <a:ln w="9525" cap="rnd">
              <a:solidFill>
                <a:srgbClr val="5B5B5B"/>
              </a:solidFill>
              <a:prstDash val="solid"/>
              <a:round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310646" cy="1478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16843682" y="613082"/>
            <a:ext cx="415618" cy="415618"/>
          </a:xfrm>
          <a:custGeom>
            <a:avLst/>
            <a:gdLst/>
            <a:ahLst/>
            <a:cxnLst/>
            <a:rect r="r" b="b" t="t" l="l"/>
            <a:pathLst>
              <a:path h="415618" w="415618">
                <a:moveTo>
                  <a:pt x="0" y="0"/>
                </a:moveTo>
                <a:lnTo>
                  <a:pt x="415618" y="0"/>
                </a:lnTo>
                <a:lnTo>
                  <a:pt x="415618" y="415618"/>
                </a:lnTo>
                <a:lnTo>
                  <a:pt x="0" y="41561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5742113" y="685662"/>
            <a:ext cx="813226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FFDE59"/>
                </a:solidFill>
                <a:latin typeface="Open Sauce"/>
                <a:ea typeface="Open Sauce"/>
                <a:cs typeface="Open Sauce"/>
                <a:sym typeface="Open Sauce"/>
              </a:rPr>
              <a:t>Contact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4767400" y="679039"/>
            <a:ext cx="960485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5B5B5B"/>
                </a:solidFill>
                <a:latin typeface="Open Sauce"/>
                <a:ea typeface="Open Sauce"/>
                <a:cs typeface="Open Sauce"/>
                <a:sym typeface="Open Sauce"/>
              </a:rPr>
              <a:t>Introduction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107416" y="679039"/>
            <a:ext cx="1375748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5B5B5B"/>
                </a:solidFill>
                <a:latin typeface="Open Sauce"/>
                <a:ea typeface="Open Sauce"/>
                <a:cs typeface="Open Sauce"/>
                <a:sym typeface="Open Sauce"/>
              </a:rPr>
              <a:t>Fault tolerance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6185362" y="692285"/>
            <a:ext cx="1385526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5E5E5E"/>
                </a:solidFill>
                <a:latin typeface="Open Sauce"/>
                <a:ea typeface="Open Sauce"/>
                <a:cs typeface="Open Sauce"/>
                <a:sym typeface="Open Sauce"/>
              </a:rPr>
              <a:t>Architecture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8028088" y="692285"/>
            <a:ext cx="622129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FFDE59"/>
                </a:solidFill>
                <a:latin typeface="Open Sauce"/>
                <a:ea typeface="Open Sauce"/>
                <a:cs typeface="Open Sauce"/>
                <a:sym typeface="Open Sauce"/>
              </a:rPr>
              <a:t>Demo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940365" y="692285"/>
            <a:ext cx="1066672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5B5B5B"/>
                </a:solidFill>
                <a:latin typeface="Open Sauce"/>
                <a:ea typeface="Open Sauce"/>
                <a:cs typeface="Open Sauce"/>
                <a:sym typeface="Open Sauce"/>
              </a:rPr>
              <a:t>Beneficiaries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2464236" y="692285"/>
            <a:ext cx="928073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5B5B5B"/>
                </a:solidFill>
                <a:latin typeface="Open Sauce"/>
                <a:ea typeface="Open Sauce"/>
                <a:cs typeface="Open Sauce"/>
                <a:sym typeface="Open Sauce"/>
              </a:rPr>
              <a:t>Conclusion</a:t>
            </a:r>
          </a:p>
        </p:txBody>
      </p:sp>
    </p:spTree>
  </p:cSld>
  <p:clrMapOvr>
    <a:masterClrMapping/>
  </p:clrMapOvr>
  <p:transition spd="fast">
    <p:fade/>
  </p:transition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91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59978" y="9910984"/>
            <a:ext cx="262557" cy="203839"/>
          </a:xfrm>
          <a:custGeom>
            <a:avLst/>
            <a:gdLst/>
            <a:ahLst/>
            <a:cxnLst/>
            <a:rect r="r" b="b" t="t" l="l"/>
            <a:pathLst>
              <a:path h="203839" w="262557">
                <a:moveTo>
                  <a:pt x="0" y="0"/>
                </a:moveTo>
                <a:lnTo>
                  <a:pt x="262557" y="0"/>
                </a:lnTo>
                <a:lnTo>
                  <a:pt x="262557" y="203840"/>
                </a:lnTo>
                <a:lnTo>
                  <a:pt x="0" y="2038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0">
            <a:off x="1009650" y="1152537"/>
            <a:ext cx="262557" cy="203839"/>
          </a:xfrm>
          <a:custGeom>
            <a:avLst/>
            <a:gdLst/>
            <a:ahLst/>
            <a:cxnLst/>
            <a:rect r="r" b="b" t="t" l="l"/>
            <a:pathLst>
              <a:path h="203839" w="262557">
                <a:moveTo>
                  <a:pt x="0" y="203840"/>
                </a:moveTo>
                <a:lnTo>
                  <a:pt x="262557" y="203840"/>
                </a:lnTo>
                <a:lnTo>
                  <a:pt x="262557" y="0"/>
                </a:lnTo>
                <a:lnTo>
                  <a:pt x="0" y="0"/>
                </a:lnTo>
                <a:lnTo>
                  <a:pt x="0" y="20384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true" rot="0">
            <a:off x="17259300" y="1152537"/>
            <a:ext cx="262557" cy="203839"/>
          </a:xfrm>
          <a:custGeom>
            <a:avLst/>
            <a:gdLst/>
            <a:ahLst/>
            <a:cxnLst/>
            <a:rect r="r" b="b" t="t" l="l"/>
            <a:pathLst>
              <a:path h="203839" w="262557">
                <a:moveTo>
                  <a:pt x="262557" y="203840"/>
                </a:moveTo>
                <a:lnTo>
                  <a:pt x="0" y="203840"/>
                </a:lnTo>
                <a:lnTo>
                  <a:pt x="0" y="0"/>
                </a:lnTo>
                <a:lnTo>
                  <a:pt x="262557" y="0"/>
                </a:lnTo>
                <a:lnTo>
                  <a:pt x="262557" y="20384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16432096" y="4422399"/>
            <a:ext cx="4250283" cy="4250283"/>
          </a:xfrm>
          <a:custGeom>
            <a:avLst/>
            <a:gdLst/>
            <a:ahLst/>
            <a:cxnLst/>
            <a:rect r="r" b="b" t="t" l="l"/>
            <a:pathLst>
              <a:path h="4250283" w="4250283">
                <a:moveTo>
                  <a:pt x="4250283" y="0"/>
                </a:moveTo>
                <a:lnTo>
                  <a:pt x="0" y="0"/>
                </a:lnTo>
                <a:lnTo>
                  <a:pt x="0" y="4250283"/>
                </a:lnTo>
                <a:lnTo>
                  <a:pt x="4250283" y="4250283"/>
                </a:lnTo>
                <a:lnTo>
                  <a:pt x="4250283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0">
            <a:off x="17390578" y="9910984"/>
            <a:ext cx="262557" cy="203839"/>
          </a:xfrm>
          <a:custGeom>
            <a:avLst/>
            <a:gdLst/>
            <a:ahLst/>
            <a:cxnLst/>
            <a:rect r="r" b="b" t="t" l="l"/>
            <a:pathLst>
              <a:path h="203839" w="262557">
                <a:moveTo>
                  <a:pt x="262557" y="0"/>
                </a:moveTo>
                <a:lnTo>
                  <a:pt x="0" y="0"/>
                </a:lnTo>
                <a:lnTo>
                  <a:pt x="0" y="203840"/>
                </a:lnTo>
                <a:lnTo>
                  <a:pt x="262557" y="203840"/>
                </a:lnTo>
                <a:lnTo>
                  <a:pt x="26255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104537" y="3326882"/>
            <a:ext cx="13454447" cy="6441317"/>
          </a:xfrm>
          <a:custGeom>
            <a:avLst/>
            <a:gdLst/>
            <a:ahLst/>
            <a:cxnLst/>
            <a:rect r="r" b="b" t="t" l="l"/>
            <a:pathLst>
              <a:path h="6441317" w="13454447">
                <a:moveTo>
                  <a:pt x="0" y="0"/>
                </a:moveTo>
                <a:lnTo>
                  <a:pt x="13454447" y="0"/>
                </a:lnTo>
                <a:lnTo>
                  <a:pt x="13454447" y="6441317"/>
                </a:lnTo>
                <a:lnTo>
                  <a:pt x="0" y="644131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00125" y="1632602"/>
            <a:ext cx="10380864" cy="6918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91"/>
              </a:lnSpc>
            </a:pPr>
            <a:r>
              <a:rPr lang="en-US" sz="5594" spc="-223">
                <a:solidFill>
                  <a:srgbClr val="FFDE59"/>
                </a:solidFill>
                <a:latin typeface="TT Lakes Neue Expanded"/>
                <a:ea typeface="TT Lakes Neue Expanded"/>
                <a:cs typeface="TT Lakes Neue Expanded"/>
                <a:sym typeface="TT Lakes Neue Expanded"/>
              </a:rPr>
              <a:t>DEMONSTRATION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99680" y="2486350"/>
            <a:ext cx="8833725" cy="7578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46"/>
              </a:lnSpc>
            </a:pPr>
            <a:r>
              <a:rPr lang="en-US" sz="6094" spc="-243">
                <a:solidFill>
                  <a:srgbClr val="FFDE59"/>
                </a:solidFill>
                <a:latin typeface="TT Lakes Neue Expanded"/>
                <a:ea typeface="TT Lakes Neue Expanded"/>
                <a:cs typeface="TT Lakes Neue Expanded"/>
                <a:sym typeface="TT Lakes Neue Expanded"/>
              </a:rPr>
              <a:t>AWS VPC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1028700" y="611864"/>
            <a:ext cx="2704510" cy="416836"/>
            <a:chOff x="0" y="0"/>
            <a:chExt cx="712299" cy="109784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712299" cy="109784"/>
            </a:xfrm>
            <a:custGeom>
              <a:avLst/>
              <a:gdLst/>
              <a:ahLst/>
              <a:cxnLst/>
              <a:rect r="r" b="b" t="t" l="l"/>
              <a:pathLst>
                <a:path h="109784" w="712299">
                  <a:moveTo>
                    <a:pt x="54892" y="0"/>
                  </a:moveTo>
                  <a:lnTo>
                    <a:pt x="657407" y="0"/>
                  </a:lnTo>
                  <a:cubicBezTo>
                    <a:pt x="671965" y="0"/>
                    <a:pt x="685927" y="5783"/>
                    <a:pt x="696221" y="16077"/>
                  </a:cubicBezTo>
                  <a:cubicBezTo>
                    <a:pt x="706516" y="26372"/>
                    <a:pt x="712299" y="40334"/>
                    <a:pt x="712299" y="54892"/>
                  </a:cubicBezTo>
                  <a:lnTo>
                    <a:pt x="712299" y="54892"/>
                  </a:lnTo>
                  <a:cubicBezTo>
                    <a:pt x="712299" y="85208"/>
                    <a:pt x="687723" y="109784"/>
                    <a:pt x="657407" y="109784"/>
                  </a:cubicBezTo>
                  <a:lnTo>
                    <a:pt x="54892" y="109784"/>
                  </a:lnTo>
                  <a:cubicBezTo>
                    <a:pt x="40334" y="109784"/>
                    <a:pt x="26372" y="104001"/>
                    <a:pt x="16077" y="93706"/>
                  </a:cubicBezTo>
                  <a:cubicBezTo>
                    <a:pt x="5783" y="83412"/>
                    <a:pt x="0" y="69450"/>
                    <a:pt x="0" y="54892"/>
                  </a:cubicBezTo>
                  <a:lnTo>
                    <a:pt x="0" y="54892"/>
                  </a:lnTo>
                  <a:cubicBezTo>
                    <a:pt x="0" y="40334"/>
                    <a:pt x="5783" y="26372"/>
                    <a:pt x="16077" y="16077"/>
                  </a:cubicBezTo>
                  <a:cubicBezTo>
                    <a:pt x="26372" y="5783"/>
                    <a:pt x="40334" y="0"/>
                    <a:pt x="54892" y="0"/>
                  </a:cubicBezTo>
                  <a:close/>
                </a:path>
              </a:pathLst>
            </a:custGeom>
            <a:solidFill>
              <a:srgbClr val="191919"/>
            </a:solidFill>
            <a:ln w="9525" cap="rnd">
              <a:solidFill>
                <a:srgbClr val="5B5B5B"/>
              </a:solidFill>
              <a:prstDash val="solid"/>
              <a:round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712299" cy="1478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3333495" y="720860"/>
            <a:ext cx="181129" cy="198844"/>
          </a:xfrm>
          <a:custGeom>
            <a:avLst/>
            <a:gdLst/>
            <a:ahLst/>
            <a:cxnLst/>
            <a:rect r="r" b="b" t="t" l="l"/>
            <a:pathLst>
              <a:path h="198844" w="181129">
                <a:moveTo>
                  <a:pt x="0" y="0"/>
                </a:moveTo>
                <a:lnTo>
                  <a:pt x="181129" y="0"/>
                </a:lnTo>
                <a:lnTo>
                  <a:pt x="181129" y="198844"/>
                </a:lnTo>
                <a:lnTo>
                  <a:pt x="0" y="19884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15558984" y="611864"/>
            <a:ext cx="1179483" cy="416836"/>
            <a:chOff x="0" y="0"/>
            <a:chExt cx="310646" cy="109784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310646" cy="109784"/>
            </a:xfrm>
            <a:custGeom>
              <a:avLst/>
              <a:gdLst/>
              <a:ahLst/>
              <a:cxnLst/>
              <a:rect r="r" b="b" t="t" l="l"/>
              <a:pathLst>
                <a:path h="109784" w="310646">
                  <a:moveTo>
                    <a:pt x="54892" y="0"/>
                  </a:moveTo>
                  <a:lnTo>
                    <a:pt x="255754" y="0"/>
                  </a:lnTo>
                  <a:cubicBezTo>
                    <a:pt x="286070" y="0"/>
                    <a:pt x="310646" y="24576"/>
                    <a:pt x="310646" y="54892"/>
                  </a:cubicBezTo>
                  <a:lnTo>
                    <a:pt x="310646" y="54892"/>
                  </a:lnTo>
                  <a:cubicBezTo>
                    <a:pt x="310646" y="69450"/>
                    <a:pt x="304862" y="83412"/>
                    <a:pt x="294568" y="93706"/>
                  </a:cubicBezTo>
                  <a:cubicBezTo>
                    <a:pt x="284274" y="104001"/>
                    <a:pt x="270312" y="109784"/>
                    <a:pt x="255754" y="109784"/>
                  </a:cubicBezTo>
                  <a:lnTo>
                    <a:pt x="54892" y="109784"/>
                  </a:lnTo>
                  <a:cubicBezTo>
                    <a:pt x="40334" y="109784"/>
                    <a:pt x="26372" y="104001"/>
                    <a:pt x="16077" y="93706"/>
                  </a:cubicBezTo>
                  <a:cubicBezTo>
                    <a:pt x="5783" y="83412"/>
                    <a:pt x="0" y="69450"/>
                    <a:pt x="0" y="54892"/>
                  </a:cubicBezTo>
                  <a:lnTo>
                    <a:pt x="0" y="54892"/>
                  </a:lnTo>
                  <a:cubicBezTo>
                    <a:pt x="0" y="40334"/>
                    <a:pt x="5783" y="26372"/>
                    <a:pt x="16077" y="16077"/>
                  </a:cubicBezTo>
                  <a:cubicBezTo>
                    <a:pt x="26372" y="5783"/>
                    <a:pt x="40334" y="0"/>
                    <a:pt x="54892" y="0"/>
                  </a:cubicBezTo>
                  <a:close/>
                </a:path>
              </a:pathLst>
            </a:custGeom>
            <a:solidFill>
              <a:srgbClr val="191919"/>
            </a:solidFill>
            <a:ln w="9525" cap="rnd">
              <a:solidFill>
                <a:srgbClr val="5B5B5B"/>
              </a:solidFill>
              <a:prstDash val="solid"/>
              <a:round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310646" cy="1478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16843682" y="613082"/>
            <a:ext cx="415618" cy="415618"/>
          </a:xfrm>
          <a:custGeom>
            <a:avLst/>
            <a:gdLst/>
            <a:ahLst/>
            <a:cxnLst/>
            <a:rect r="r" b="b" t="t" l="l"/>
            <a:pathLst>
              <a:path h="415618" w="415618">
                <a:moveTo>
                  <a:pt x="0" y="0"/>
                </a:moveTo>
                <a:lnTo>
                  <a:pt x="415618" y="0"/>
                </a:lnTo>
                <a:lnTo>
                  <a:pt x="415618" y="415618"/>
                </a:lnTo>
                <a:lnTo>
                  <a:pt x="0" y="41561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5742113" y="685662"/>
            <a:ext cx="813226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FFDE59"/>
                </a:solidFill>
                <a:latin typeface="Open Sauce"/>
                <a:ea typeface="Open Sauce"/>
                <a:cs typeface="Open Sauce"/>
                <a:sym typeface="Open Sauce"/>
              </a:rPr>
              <a:t>Contact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4767400" y="679039"/>
            <a:ext cx="960485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5B5B5B"/>
                </a:solidFill>
                <a:latin typeface="Open Sauce"/>
                <a:ea typeface="Open Sauce"/>
                <a:cs typeface="Open Sauce"/>
                <a:sym typeface="Open Sauce"/>
              </a:rPr>
              <a:t>Introduction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107416" y="679039"/>
            <a:ext cx="1375748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5B5B5B"/>
                </a:solidFill>
                <a:latin typeface="Open Sauce"/>
                <a:ea typeface="Open Sauce"/>
                <a:cs typeface="Open Sauce"/>
                <a:sym typeface="Open Sauce"/>
              </a:rPr>
              <a:t>Fault tolerance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6185362" y="692285"/>
            <a:ext cx="1385526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5E5E5E"/>
                </a:solidFill>
                <a:latin typeface="Open Sauce"/>
                <a:ea typeface="Open Sauce"/>
                <a:cs typeface="Open Sauce"/>
                <a:sym typeface="Open Sauce"/>
              </a:rPr>
              <a:t>Architecture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8028088" y="692285"/>
            <a:ext cx="622129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FFDE59"/>
                </a:solidFill>
                <a:latin typeface="Open Sauce"/>
                <a:ea typeface="Open Sauce"/>
                <a:cs typeface="Open Sauce"/>
                <a:sym typeface="Open Sauce"/>
              </a:rPr>
              <a:t>Demo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940365" y="692285"/>
            <a:ext cx="1066672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5B5B5B"/>
                </a:solidFill>
                <a:latin typeface="Open Sauce"/>
                <a:ea typeface="Open Sauce"/>
                <a:cs typeface="Open Sauce"/>
                <a:sym typeface="Open Sauce"/>
              </a:rPr>
              <a:t>Beneficiaries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2464236" y="692285"/>
            <a:ext cx="928073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5B5B5B"/>
                </a:solidFill>
                <a:latin typeface="Open Sauce"/>
                <a:ea typeface="Open Sauce"/>
                <a:cs typeface="Open Sauce"/>
                <a:sym typeface="Open Sauce"/>
              </a:rPr>
              <a:t>Conclusion</a:t>
            </a:r>
          </a:p>
        </p:txBody>
      </p:sp>
    </p:spTree>
  </p:cSld>
  <p:clrMapOvr>
    <a:masterClrMapping/>
  </p:clrMapOvr>
  <p:transition spd="fast">
    <p:fade/>
  </p:transition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91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59978" y="9910984"/>
            <a:ext cx="262557" cy="203839"/>
          </a:xfrm>
          <a:custGeom>
            <a:avLst/>
            <a:gdLst/>
            <a:ahLst/>
            <a:cxnLst/>
            <a:rect r="r" b="b" t="t" l="l"/>
            <a:pathLst>
              <a:path h="203839" w="262557">
                <a:moveTo>
                  <a:pt x="0" y="0"/>
                </a:moveTo>
                <a:lnTo>
                  <a:pt x="262557" y="0"/>
                </a:lnTo>
                <a:lnTo>
                  <a:pt x="262557" y="203840"/>
                </a:lnTo>
                <a:lnTo>
                  <a:pt x="0" y="2038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0">
            <a:off x="1009650" y="1152537"/>
            <a:ext cx="262557" cy="203839"/>
          </a:xfrm>
          <a:custGeom>
            <a:avLst/>
            <a:gdLst/>
            <a:ahLst/>
            <a:cxnLst/>
            <a:rect r="r" b="b" t="t" l="l"/>
            <a:pathLst>
              <a:path h="203839" w="262557">
                <a:moveTo>
                  <a:pt x="0" y="203840"/>
                </a:moveTo>
                <a:lnTo>
                  <a:pt x="262557" y="203840"/>
                </a:lnTo>
                <a:lnTo>
                  <a:pt x="262557" y="0"/>
                </a:lnTo>
                <a:lnTo>
                  <a:pt x="0" y="0"/>
                </a:lnTo>
                <a:lnTo>
                  <a:pt x="0" y="20384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true" rot="0">
            <a:off x="17259300" y="1152537"/>
            <a:ext cx="262557" cy="203839"/>
          </a:xfrm>
          <a:custGeom>
            <a:avLst/>
            <a:gdLst/>
            <a:ahLst/>
            <a:cxnLst/>
            <a:rect r="r" b="b" t="t" l="l"/>
            <a:pathLst>
              <a:path h="203839" w="262557">
                <a:moveTo>
                  <a:pt x="262557" y="203840"/>
                </a:moveTo>
                <a:lnTo>
                  <a:pt x="0" y="203840"/>
                </a:lnTo>
                <a:lnTo>
                  <a:pt x="0" y="0"/>
                </a:lnTo>
                <a:lnTo>
                  <a:pt x="262557" y="0"/>
                </a:lnTo>
                <a:lnTo>
                  <a:pt x="262557" y="20384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16432096" y="4422399"/>
            <a:ext cx="4250283" cy="4250283"/>
          </a:xfrm>
          <a:custGeom>
            <a:avLst/>
            <a:gdLst/>
            <a:ahLst/>
            <a:cxnLst/>
            <a:rect r="r" b="b" t="t" l="l"/>
            <a:pathLst>
              <a:path h="4250283" w="4250283">
                <a:moveTo>
                  <a:pt x="4250283" y="0"/>
                </a:moveTo>
                <a:lnTo>
                  <a:pt x="0" y="0"/>
                </a:lnTo>
                <a:lnTo>
                  <a:pt x="0" y="4250283"/>
                </a:lnTo>
                <a:lnTo>
                  <a:pt x="4250283" y="4250283"/>
                </a:lnTo>
                <a:lnTo>
                  <a:pt x="4250283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0">
            <a:off x="17390578" y="9910984"/>
            <a:ext cx="262557" cy="203839"/>
          </a:xfrm>
          <a:custGeom>
            <a:avLst/>
            <a:gdLst/>
            <a:ahLst/>
            <a:cxnLst/>
            <a:rect r="r" b="b" t="t" l="l"/>
            <a:pathLst>
              <a:path h="203839" w="262557">
                <a:moveTo>
                  <a:pt x="262557" y="0"/>
                </a:moveTo>
                <a:lnTo>
                  <a:pt x="0" y="0"/>
                </a:lnTo>
                <a:lnTo>
                  <a:pt x="0" y="203840"/>
                </a:lnTo>
                <a:lnTo>
                  <a:pt x="262557" y="203840"/>
                </a:lnTo>
                <a:lnTo>
                  <a:pt x="26255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028700" y="611864"/>
            <a:ext cx="2704510" cy="416836"/>
            <a:chOff x="0" y="0"/>
            <a:chExt cx="712299" cy="10978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712299" cy="109784"/>
            </a:xfrm>
            <a:custGeom>
              <a:avLst/>
              <a:gdLst/>
              <a:ahLst/>
              <a:cxnLst/>
              <a:rect r="r" b="b" t="t" l="l"/>
              <a:pathLst>
                <a:path h="109784" w="712299">
                  <a:moveTo>
                    <a:pt x="54892" y="0"/>
                  </a:moveTo>
                  <a:lnTo>
                    <a:pt x="657407" y="0"/>
                  </a:lnTo>
                  <a:cubicBezTo>
                    <a:pt x="671965" y="0"/>
                    <a:pt x="685927" y="5783"/>
                    <a:pt x="696221" y="16077"/>
                  </a:cubicBezTo>
                  <a:cubicBezTo>
                    <a:pt x="706516" y="26372"/>
                    <a:pt x="712299" y="40334"/>
                    <a:pt x="712299" y="54892"/>
                  </a:cubicBezTo>
                  <a:lnTo>
                    <a:pt x="712299" y="54892"/>
                  </a:lnTo>
                  <a:cubicBezTo>
                    <a:pt x="712299" y="85208"/>
                    <a:pt x="687723" y="109784"/>
                    <a:pt x="657407" y="109784"/>
                  </a:cubicBezTo>
                  <a:lnTo>
                    <a:pt x="54892" y="109784"/>
                  </a:lnTo>
                  <a:cubicBezTo>
                    <a:pt x="40334" y="109784"/>
                    <a:pt x="26372" y="104001"/>
                    <a:pt x="16077" y="93706"/>
                  </a:cubicBezTo>
                  <a:cubicBezTo>
                    <a:pt x="5783" y="83412"/>
                    <a:pt x="0" y="69450"/>
                    <a:pt x="0" y="54892"/>
                  </a:cubicBezTo>
                  <a:lnTo>
                    <a:pt x="0" y="54892"/>
                  </a:lnTo>
                  <a:cubicBezTo>
                    <a:pt x="0" y="40334"/>
                    <a:pt x="5783" y="26372"/>
                    <a:pt x="16077" y="16077"/>
                  </a:cubicBezTo>
                  <a:cubicBezTo>
                    <a:pt x="26372" y="5783"/>
                    <a:pt x="40334" y="0"/>
                    <a:pt x="54892" y="0"/>
                  </a:cubicBezTo>
                  <a:close/>
                </a:path>
              </a:pathLst>
            </a:custGeom>
            <a:solidFill>
              <a:srgbClr val="191919"/>
            </a:solidFill>
            <a:ln w="9525" cap="rnd">
              <a:solidFill>
                <a:srgbClr val="5B5B5B"/>
              </a:solidFill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712299" cy="1478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3333495" y="720860"/>
            <a:ext cx="181129" cy="198844"/>
          </a:xfrm>
          <a:custGeom>
            <a:avLst/>
            <a:gdLst/>
            <a:ahLst/>
            <a:cxnLst/>
            <a:rect r="r" b="b" t="t" l="l"/>
            <a:pathLst>
              <a:path h="198844" w="181129">
                <a:moveTo>
                  <a:pt x="0" y="0"/>
                </a:moveTo>
                <a:lnTo>
                  <a:pt x="181129" y="0"/>
                </a:lnTo>
                <a:lnTo>
                  <a:pt x="181129" y="198844"/>
                </a:lnTo>
                <a:lnTo>
                  <a:pt x="0" y="19884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5558984" y="611864"/>
            <a:ext cx="1179483" cy="416836"/>
            <a:chOff x="0" y="0"/>
            <a:chExt cx="310646" cy="10978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310646" cy="109784"/>
            </a:xfrm>
            <a:custGeom>
              <a:avLst/>
              <a:gdLst/>
              <a:ahLst/>
              <a:cxnLst/>
              <a:rect r="r" b="b" t="t" l="l"/>
              <a:pathLst>
                <a:path h="109784" w="310646">
                  <a:moveTo>
                    <a:pt x="54892" y="0"/>
                  </a:moveTo>
                  <a:lnTo>
                    <a:pt x="255754" y="0"/>
                  </a:lnTo>
                  <a:cubicBezTo>
                    <a:pt x="286070" y="0"/>
                    <a:pt x="310646" y="24576"/>
                    <a:pt x="310646" y="54892"/>
                  </a:cubicBezTo>
                  <a:lnTo>
                    <a:pt x="310646" y="54892"/>
                  </a:lnTo>
                  <a:cubicBezTo>
                    <a:pt x="310646" y="69450"/>
                    <a:pt x="304862" y="83412"/>
                    <a:pt x="294568" y="93706"/>
                  </a:cubicBezTo>
                  <a:cubicBezTo>
                    <a:pt x="284274" y="104001"/>
                    <a:pt x="270312" y="109784"/>
                    <a:pt x="255754" y="109784"/>
                  </a:cubicBezTo>
                  <a:lnTo>
                    <a:pt x="54892" y="109784"/>
                  </a:lnTo>
                  <a:cubicBezTo>
                    <a:pt x="40334" y="109784"/>
                    <a:pt x="26372" y="104001"/>
                    <a:pt x="16077" y="93706"/>
                  </a:cubicBezTo>
                  <a:cubicBezTo>
                    <a:pt x="5783" y="83412"/>
                    <a:pt x="0" y="69450"/>
                    <a:pt x="0" y="54892"/>
                  </a:cubicBezTo>
                  <a:lnTo>
                    <a:pt x="0" y="54892"/>
                  </a:lnTo>
                  <a:cubicBezTo>
                    <a:pt x="0" y="40334"/>
                    <a:pt x="5783" y="26372"/>
                    <a:pt x="16077" y="16077"/>
                  </a:cubicBezTo>
                  <a:cubicBezTo>
                    <a:pt x="26372" y="5783"/>
                    <a:pt x="40334" y="0"/>
                    <a:pt x="54892" y="0"/>
                  </a:cubicBezTo>
                  <a:close/>
                </a:path>
              </a:pathLst>
            </a:custGeom>
            <a:solidFill>
              <a:srgbClr val="191919"/>
            </a:solidFill>
            <a:ln w="9525" cap="rnd">
              <a:solidFill>
                <a:srgbClr val="5B5B5B"/>
              </a:solidFill>
              <a:prstDash val="solid"/>
              <a:round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310646" cy="1478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6843682" y="613082"/>
            <a:ext cx="415618" cy="415618"/>
          </a:xfrm>
          <a:custGeom>
            <a:avLst/>
            <a:gdLst/>
            <a:ahLst/>
            <a:cxnLst/>
            <a:rect r="r" b="b" t="t" l="l"/>
            <a:pathLst>
              <a:path h="415618" w="415618">
                <a:moveTo>
                  <a:pt x="0" y="0"/>
                </a:moveTo>
                <a:lnTo>
                  <a:pt x="415618" y="0"/>
                </a:lnTo>
                <a:lnTo>
                  <a:pt x="415618" y="415618"/>
                </a:lnTo>
                <a:lnTo>
                  <a:pt x="0" y="41561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3238359" y="3564895"/>
            <a:ext cx="11301259" cy="6258072"/>
          </a:xfrm>
          <a:custGeom>
            <a:avLst/>
            <a:gdLst/>
            <a:ahLst/>
            <a:cxnLst/>
            <a:rect r="r" b="b" t="t" l="l"/>
            <a:pathLst>
              <a:path h="6258072" w="11301259">
                <a:moveTo>
                  <a:pt x="0" y="0"/>
                </a:moveTo>
                <a:lnTo>
                  <a:pt x="11301259" y="0"/>
                </a:lnTo>
                <a:lnTo>
                  <a:pt x="11301259" y="6258072"/>
                </a:lnTo>
                <a:lnTo>
                  <a:pt x="0" y="625807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159978" y="1416382"/>
            <a:ext cx="10380864" cy="21485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46"/>
              </a:lnSpc>
            </a:pPr>
            <a:r>
              <a:rPr lang="en-US" sz="6094" spc="-243">
                <a:solidFill>
                  <a:srgbClr val="FFDE59"/>
                </a:solidFill>
                <a:latin typeface="TT Lakes Neue Expanded"/>
                <a:ea typeface="TT Lakes Neue Expanded"/>
                <a:cs typeface="TT Lakes Neue Expanded"/>
                <a:sym typeface="TT Lakes Neue Expanded"/>
              </a:rPr>
              <a:t>MASTER </a:t>
            </a:r>
          </a:p>
          <a:p>
            <a:pPr algn="l">
              <a:lnSpc>
                <a:spcPts val="5546"/>
              </a:lnSpc>
            </a:pPr>
            <a:r>
              <a:rPr lang="en-US" sz="6094" spc="-243">
                <a:solidFill>
                  <a:srgbClr val="FFDE59"/>
                </a:solidFill>
                <a:latin typeface="TT Lakes Neue Expanded"/>
                <a:ea typeface="TT Lakes Neue Expanded"/>
                <a:cs typeface="TT Lakes Neue Expanded"/>
                <a:sym typeface="TT Lakes Neue Expanded"/>
              </a:rPr>
              <a:t>NODE FUNCTIONALITY 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5742113" y="685662"/>
            <a:ext cx="813226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FFDE59"/>
                </a:solidFill>
                <a:latin typeface="Open Sauce"/>
                <a:ea typeface="Open Sauce"/>
                <a:cs typeface="Open Sauce"/>
                <a:sym typeface="Open Sauce"/>
              </a:rPr>
              <a:t>Contact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4767400" y="679039"/>
            <a:ext cx="960485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5B5B5B"/>
                </a:solidFill>
                <a:latin typeface="Open Sauce"/>
                <a:ea typeface="Open Sauce"/>
                <a:cs typeface="Open Sauce"/>
                <a:sym typeface="Open Sauce"/>
              </a:rPr>
              <a:t>Introduction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107416" y="679039"/>
            <a:ext cx="1375748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5B5B5B"/>
                </a:solidFill>
                <a:latin typeface="Open Sauce"/>
                <a:ea typeface="Open Sauce"/>
                <a:cs typeface="Open Sauce"/>
                <a:sym typeface="Open Sauce"/>
              </a:rPr>
              <a:t>Fault tolerance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6185362" y="692285"/>
            <a:ext cx="1385526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5E5E5E"/>
                </a:solidFill>
                <a:latin typeface="Open Sauce"/>
                <a:ea typeface="Open Sauce"/>
                <a:cs typeface="Open Sauce"/>
                <a:sym typeface="Open Sauce"/>
              </a:rPr>
              <a:t>Architecture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8028088" y="692285"/>
            <a:ext cx="622129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FFDE59"/>
                </a:solidFill>
                <a:latin typeface="Open Sauce"/>
                <a:ea typeface="Open Sauce"/>
                <a:cs typeface="Open Sauce"/>
                <a:sym typeface="Open Sauce"/>
              </a:rPr>
              <a:t>Demo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940365" y="692285"/>
            <a:ext cx="1066672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5B5B5B"/>
                </a:solidFill>
                <a:latin typeface="Open Sauce"/>
                <a:ea typeface="Open Sauce"/>
                <a:cs typeface="Open Sauce"/>
                <a:sym typeface="Open Sauce"/>
              </a:rPr>
              <a:t>Beneficiaries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2464236" y="692285"/>
            <a:ext cx="928073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5B5B5B"/>
                </a:solidFill>
                <a:latin typeface="Open Sauce"/>
                <a:ea typeface="Open Sauce"/>
                <a:cs typeface="Open Sauce"/>
                <a:sym typeface="Open Sauce"/>
              </a:rPr>
              <a:t>Conclusion</a:t>
            </a:r>
          </a:p>
        </p:txBody>
      </p:sp>
    </p:spTree>
  </p:cSld>
  <p:clrMapOvr>
    <a:masterClrMapping/>
  </p:clrMapOvr>
  <p:transition spd="fast">
    <p:fade/>
  </p:transition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91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59978" y="9910984"/>
            <a:ext cx="262557" cy="203839"/>
          </a:xfrm>
          <a:custGeom>
            <a:avLst/>
            <a:gdLst/>
            <a:ahLst/>
            <a:cxnLst/>
            <a:rect r="r" b="b" t="t" l="l"/>
            <a:pathLst>
              <a:path h="203839" w="262557">
                <a:moveTo>
                  <a:pt x="0" y="0"/>
                </a:moveTo>
                <a:lnTo>
                  <a:pt x="262557" y="0"/>
                </a:lnTo>
                <a:lnTo>
                  <a:pt x="262557" y="203840"/>
                </a:lnTo>
                <a:lnTo>
                  <a:pt x="0" y="2038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0">
            <a:off x="1009650" y="1152537"/>
            <a:ext cx="262557" cy="203839"/>
          </a:xfrm>
          <a:custGeom>
            <a:avLst/>
            <a:gdLst/>
            <a:ahLst/>
            <a:cxnLst/>
            <a:rect r="r" b="b" t="t" l="l"/>
            <a:pathLst>
              <a:path h="203839" w="262557">
                <a:moveTo>
                  <a:pt x="0" y="203840"/>
                </a:moveTo>
                <a:lnTo>
                  <a:pt x="262557" y="203840"/>
                </a:lnTo>
                <a:lnTo>
                  <a:pt x="262557" y="0"/>
                </a:lnTo>
                <a:lnTo>
                  <a:pt x="0" y="0"/>
                </a:lnTo>
                <a:lnTo>
                  <a:pt x="0" y="20384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true" rot="0">
            <a:off x="17259300" y="1152537"/>
            <a:ext cx="262557" cy="203839"/>
          </a:xfrm>
          <a:custGeom>
            <a:avLst/>
            <a:gdLst/>
            <a:ahLst/>
            <a:cxnLst/>
            <a:rect r="r" b="b" t="t" l="l"/>
            <a:pathLst>
              <a:path h="203839" w="262557">
                <a:moveTo>
                  <a:pt x="262557" y="203840"/>
                </a:moveTo>
                <a:lnTo>
                  <a:pt x="0" y="203840"/>
                </a:lnTo>
                <a:lnTo>
                  <a:pt x="0" y="0"/>
                </a:lnTo>
                <a:lnTo>
                  <a:pt x="262557" y="0"/>
                </a:lnTo>
                <a:lnTo>
                  <a:pt x="262557" y="20384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16432096" y="4422399"/>
            <a:ext cx="4250283" cy="4250283"/>
          </a:xfrm>
          <a:custGeom>
            <a:avLst/>
            <a:gdLst/>
            <a:ahLst/>
            <a:cxnLst/>
            <a:rect r="r" b="b" t="t" l="l"/>
            <a:pathLst>
              <a:path h="4250283" w="4250283">
                <a:moveTo>
                  <a:pt x="4250283" y="0"/>
                </a:moveTo>
                <a:lnTo>
                  <a:pt x="0" y="0"/>
                </a:lnTo>
                <a:lnTo>
                  <a:pt x="0" y="4250283"/>
                </a:lnTo>
                <a:lnTo>
                  <a:pt x="4250283" y="4250283"/>
                </a:lnTo>
                <a:lnTo>
                  <a:pt x="4250283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0">
            <a:off x="17390578" y="9910984"/>
            <a:ext cx="262557" cy="203839"/>
          </a:xfrm>
          <a:custGeom>
            <a:avLst/>
            <a:gdLst/>
            <a:ahLst/>
            <a:cxnLst/>
            <a:rect r="r" b="b" t="t" l="l"/>
            <a:pathLst>
              <a:path h="203839" w="262557">
                <a:moveTo>
                  <a:pt x="262557" y="0"/>
                </a:moveTo>
                <a:lnTo>
                  <a:pt x="0" y="0"/>
                </a:lnTo>
                <a:lnTo>
                  <a:pt x="0" y="203840"/>
                </a:lnTo>
                <a:lnTo>
                  <a:pt x="262557" y="203840"/>
                </a:lnTo>
                <a:lnTo>
                  <a:pt x="26255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028700" y="611864"/>
            <a:ext cx="2704510" cy="416836"/>
            <a:chOff x="0" y="0"/>
            <a:chExt cx="712299" cy="10978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712299" cy="109784"/>
            </a:xfrm>
            <a:custGeom>
              <a:avLst/>
              <a:gdLst/>
              <a:ahLst/>
              <a:cxnLst/>
              <a:rect r="r" b="b" t="t" l="l"/>
              <a:pathLst>
                <a:path h="109784" w="712299">
                  <a:moveTo>
                    <a:pt x="54892" y="0"/>
                  </a:moveTo>
                  <a:lnTo>
                    <a:pt x="657407" y="0"/>
                  </a:lnTo>
                  <a:cubicBezTo>
                    <a:pt x="671965" y="0"/>
                    <a:pt x="685927" y="5783"/>
                    <a:pt x="696221" y="16077"/>
                  </a:cubicBezTo>
                  <a:cubicBezTo>
                    <a:pt x="706516" y="26372"/>
                    <a:pt x="712299" y="40334"/>
                    <a:pt x="712299" y="54892"/>
                  </a:cubicBezTo>
                  <a:lnTo>
                    <a:pt x="712299" y="54892"/>
                  </a:lnTo>
                  <a:cubicBezTo>
                    <a:pt x="712299" y="85208"/>
                    <a:pt x="687723" y="109784"/>
                    <a:pt x="657407" y="109784"/>
                  </a:cubicBezTo>
                  <a:lnTo>
                    <a:pt x="54892" y="109784"/>
                  </a:lnTo>
                  <a:cubicBezTo>
                    <a:pt x="40334" y="109784"/>
                    <a:pt x="26372" y="104001"/>
                    <a:pt x="16077" y="93706"/>
                  </a:cubicBezTo>
                  <a:cubicBezTo>
                    <a:pt x="5783" y="83412"/>
                    <a:pt x="0" y="69450"/>
                    <a:pt x="0" y="54892"/>
                  </a:cubicBezTo>
                  <a:lnTo>
                    <a:pt x="0" y="54892"/>
                  </a:lnTo>
                  <a:cubicBezTo>
                    <a:pt x="0" y="40334"/>
                    <a:pt x="5783" y="26372"/>
                    <a:pt x="16077" y="16077"/>
                  </a:cubicBezTo>
                  <a:cubicBezTo>
                    <a:pt x="26372" y="5783"/>
                    <a:pt x="40334" y="0"/>
                    <a:pt x="54892" y="0"/>
                  </a:cubicBezTo>
                  <a:close/>
                </a:path>
              </a:pathLst>
            </a:custGeom>
            <a:solidFill>
              <a:srgbClr val="191919"/>
            </a:solidFill>
            <a:ln w="9525" cap="rnd">
              <a:solidFill>
                <a:srgbClr val="5B5B5B"/>
              </a:solidFill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712299" cy="1478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3333495" y="720860"/>
            <a:ext cx="181129" cy="198844"/>
          </a:xfrm>
          <a:custGeom>
            <a:avLst/>
            <a:gdLst/>
            <a:ahLst/>
            <a:cxnLst/>
            <a:rect r="r" b="b" t="t" l="l"/>
            <a:pathLst>
              <a:path h="198844" w="181129">
                <a:moveTo>
                  <a:pt x="0" y="0"/>
                </a:moveTo>
                <a:lnTo>
                  <a:pt x="181129" y="0"/>
                </a:lnTo>
                <a:lnTo>
                  <a:pt x="181129" y="198844"/>
                </a:lnTo>
                <a:lnTo>
                  <a:pt x="0" y="19884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5558984" y="611864"/>
            <a:ext cx="1179483" cy="416836"/>
            <a:chOff x="0" y="0"/>
            <a:chExt cx="310646" cy="10978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310646" cy="109784"/>
            </a:xfrm>
            <a:custGeom>
              <a:avLst/>
              <a:gdLst/>
              <a:ahLst/>
              <a:cxnLst/>
              <a:rect r="r" b="b" t="t" l="l"/>
              <a:pathLst>
                <a:path h="109784" w="310646">
                  <a:moveTo>
                    <a:pt x="54892" y="0"/>
                  </a:moveTo>
                  <a:lnTo>
                    <a:pt x="255754" y="0"/>
                  </a:lnTo>
                  <a:cubicBezTo>
                    <a:pt x="286070" y="0"/>
                    <a:pt x="310646" y="24576"/>
                    <a:pt x="310646" y="54892"/>
                  </a:cubicBezTo>
                  <a:lnTo>
                    <a:pt x="310646" y="54892"/>
                  </a:lnTo>
                  <a:cubicBezTo>
                    <a:pt x="310646" y="69450"/>
                    <a:pt x="304862" y="83412"/>
                    <a:pt x="294568" y="93706"/>
                  </a:cubicBezTo>
                  <a:cubicBezTo>
                    <a:pt x="284274" y="104001"/>
                    <a:pt x="270312" y="109784"/>
                    <a:pt x="255754" y="109784"/>
                  </a:cubicBezTo>
                  <a:lnTo>
                    <a:pt x="54892" y="109784"/>
                  </a:lnTo>
                  <a:cubicBezTo>
                    <a:pt x="40334" y="109784"/>
                    <a:pt x="26372" y="104001"/>
                    <a:pt x="16077" y="93706"/>
                  </a:cubicBezTo>
                  <a:cubicBezTo>
                    <a:pt x="5783" y="83412"/>
                    <a:pt x="0" y="69450"/>
                    <a:pt x="0" y="54892"/>
                  </a:cubicBezTo>
                  <a:lnTo>
                    <a:pt x="0" y="54892"/>
                  </a:lnTo>
                  <a:cubicBezTo>
                    <a:pt x="0" y="40334"/>
                    <a:pt x="5783" y="26372"/>
                    <a:pt x="16077" y="16077"/>
                  </a:cubicBezTo>
                  <a:cubicBezTo>
                    <a:pt x="26372" y="5783"/>
                    <a:pt x="40334" y="0"/>
                    <a:pt x="54892" y="0"/>
                  </a:cubicBezTo>
                  <a:close/>
                </a:path>
              </a:pathLst>
            </a:custGeom>
            <a:solidFill>
              <a:srgbClr val="191919"/>
            </a:solidFill>
            <a:ln w="9525" cap="rnd">
              <a:solidFill>
                <a:srgbClr val="5B5B5B"/>
              </a:solidFill>
              <a:prstDash val="solid"/>
              <a:round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310646" cy="1478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6843682" y="613082"/>
            <a:ext cx="415618" cy="415618"/>
          </a:xfrm>
          <a:custGeom>
            <a:avLst/>
            <a:gdLst/>
            <a:ahLst/>
            <a:cxnLst/>
            <a:rect r="r" b="b" t="t" l="l"/>
            <a:pathLst>
              <a:path h="415618" w="415618">
                <a:moveTo>
                  <a:pt x="0" y="0"/>
                </a:moveTo>
                <a:lnTo>
                  <a:pt x="415618" y="0"/>
                </a:lnTo>
                <a:lnTo>
                  <a:pt x="415618" y="415618"/>
                </a:lnTo>
                <a:lnTo>
                  <a:pt x="0" y="41561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2380955" y="3564895"/>
            <a:ext cx="14289217" cy="6448009"/>
          </a:xfrm>
          <a:custGeom>
            <a:avLst/>
            <a:gdLst/>
            <a:ahLst/>
            <a:cxnLst/>
            <a:rect r="r" b="b" t="t" l="l"/>
            <a:pathLst>
              <a:path h="6448009" w="14289217">
                <a:moveTo>
                  <a:pt x="0" y="0"/>
                </a:moveTo>
                <a:lnTo>
                  <a:pt x="14289216" y="0"/>
                </a:lnTo>
                <a:lnTo>
                  <a:pt x="14289216" y="6448009"/>
                </a:lnTo>
                <a:lnTo>
                  <a:pt x="0" y="644800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159978" y="1416382"/>
            <a:ext cx="10380864" cy="21485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46"/>
              </a:lnSpc>
            </a:pPr>
            <a:r>
              <a:rPr lang="en-US" sz="6094" spc="-243">
                <a:solidFill>
                  <a:srgbClr val="FFDE59"/>
                </a:solidFill>
                <a:latin typeface="TT Lakes Neue Expanded"/>
                <a:ea typeface="TT Lakes Neue Expanded"/>
                <a:cs typeface="TT Lakes Neue Expanded"/>
                <a:sym typeface="TT Lakes Neue Expanded"/>
              </a:rPr>
              <a:t>MASTER </a:t>
            </a:r>
          </a:p>
          <a:p>
            <a:pPr algn="l">
              <a:lnSpc>
                <a:spcPts val="5546"/>
              </a:lnSpc>
            </a:pPr>
            <a:r>
              <a:rPr lang="en-US" sz="6094" spc="-243">
                <a:solidFill>
                  <a:srgbClr val="FFDE59"/>
                </a:solidFill>
                <a:latin typeface="TT Lakes Neue Expanded"/>
                <a:ea typeface="TT Lakes Neue Expanded"/>
                <a:cs typeface="TT Lakes Neue Expanded"/>
                <a:sym typeface="TT Lakes Neue Expanded"/>
              </a:rPr>
              <a:t>NODE FUNCTIONALITY 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5742113" y="685662"/>
            <a:ext cx="813226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FFDE59"/>
                </a:solidFill>
                <a:latin typeface="Open Sauce"/>
                <a:ea typeface="Open Sauce"/>
                <a:cs typeface="Open Sauce"/>
                <a:sym typeface="Open Sauce"/>
              </a:rPr>
              <a:t>Contact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4767400" y="679039"/>
            <a:ext cx="960485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5B5B5B"/>
                </a:solidFill>
                <a:latin typeface="Open Sauce"/>
                <a:ea typeface="Open Sauce"/>
                <a:cs typeface="Open Sauce"/>
                <a:sym typeface="Open Sauce"/>
              </a:rPr>
              <a:t>Introduction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107416" y="679039"/>
            <a:ext cx="1375748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5B5B5B"/>
                </a:solidFill>
                <a:latin typeface="Open Sauce"/>
                <a:ea typeface="Open Sauce"/>
                <a:cs typeface="Open Sauce"/>
                <a:sym typeface="Open Sauce"/>
              </a:rPr>
              <a:t>Fault tolerance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6185362" y="692285"/>
            <a:ext cx="1385526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5E5E5E"/>
                </a:solidFill>
                <a:latin typeface="Open Sauce"/>
                <a:ea typeface="Open Sauce"/>
                <a:cs typeface="Open Sauce"/>
                <a:sym typeface="Open Sauce"/>
              </a:rPr>
              <a:t>Architecture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8028088" y="692285"/>
            <a:ext cx="622129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FFDE59"/>
                </a:solidFill>
                <a:latin typeface="Open Sauce"/>
                <a:ea typeface="Open Sauce"/>
                <a:cs typeface="Open Sauce"/>
                <a:sym typeface="Open Sauce"/>
              </a:rPr>
              <a:t>Demo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940365" y="692285"/>
            <a:ext cx="1066672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5B5B5B"/>
                </a:solidFill>
                <a:latin typeface="Open Sauce"/>
                <a:ea typeface="Open Sauce"/>
                <a:cs typeface="Open Sauce"/>
                <a:sym typeface="Open Sauce"/>
              </a:rPr>
              <a:t>Beneficiaries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2464236" y="692285"/>
            <a:ext cx="928073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5B5B5B"/>
                </a:solidFill>
                <a:latin typeface="Open Sauce"/>
                <a:ea typeface="Open Sauce"/>
                <a:cs typeface="Open Sauce"/>
                <a:sym typeface="Open Sauce"/>
              </a:rPr>
              <a:t>Conclusion</a:t>
            </a:r>
          </a:p>
        </p:txBody>
      </p:sp>
    </p:spTree>
  </p:cSld>
  <p:clrMapOvr>
    <a:masterClrMapping/>
  </p:clrMapOvr>
  <p:transition spd="fast">
    <p:fade/>
  </p:transition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91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59978" y="9910984"/>
            <a:ext cx="262557" cy="203839"/>
          </a:xfrm>
          <a:custGeom>
            <a:avLst/>
            <a:gdLst/>
            <a:ahLst/>
            <a:cxnLst/>
            <a:rect r="r" b="b" t="t" l="l"/>
            <a:pathLst>
              <a:path h="203839" w="262557">
                <a:moveTo>
                  <a:pt x="0" y="0"/>
                </a:moveTo>
                <a:lnTo>
                  <a:pt x="262557" y="0"/>
                </a:lnTo>
                <a:lnTo>
                  <a:pt x="262557" y="203840"/>
                </a:lnTo>
                <a:lnTo>
                  <a:pt x="0" y="2038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0">
            <a:off x="1009650" y="1152537"/>
            <a:ext cx="262557" cy="203839"/>
          </a:xfrm>
          <a:custGeom>
            <a:avLst/>
            <a:gdLst/>
            <a:ahLst/>
            <a:cxnLst/>
            <a:rect r="r" b="b" t="t" l="l"/>
            <a:pathLst>
              <a:path h="203839" w="262557">
                <a:moveTo>
                  <a:pt x="0" y="203840"/>
                </a:moveTo>
                <a:lnTo>
                  <a:pt x="262557" y="203840"/>
                </a:lnTo>
                <a:lnTo>
                  <a:pt x="262557" y="0"/>
                </a:lnTo>
                <a:lnTo>
                  <a:pt x="0" y="0"/>
                </a:lnTo>
                <a:lnTo>
                  <a:pt x="0" y="20384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true" rot="0">
            <a:off x="17259300" y="1152537"/>
            <a:ext cx="262557" cy="203839"/>
          </a:xfrm>
          <a:custGeom>
            <a:avLst/>
            <a:gdLst/>
            <a:ahLst/>
            <a:cxnLst/>
            <a:rect r="r" b="b" t="t" l="l"/>
            <a:pathLst>
              <a:path h="203839" w="262557">
                <a:moveTo>
                  <a:pt x="262557" y="203840"/>
                </a:moveTo>
                <a:lnTo>
                  <a:pt x="0" y="203840"/>
                </a:lnTo>
                <a:lnTo>
                  <a:pt x="0" y="0"/>
                </a:lnTo>
                <a:lnTo>
                  <a:pt x="262557" y="0"/>
                </a:lnTo>
                <a:lnTo>
                  <a:pt x="262557" y="20384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16432096" y="4422399"/>
            <a:ext cx="4250283" cy="4250283"/>
          </a:xfrm>
          <a:custGeom>
            <a:avLst/>
            <a:gdLst/>
            <a:ahLst/>
            <a:cxnLst/>
            <a:rect r="r" b="b" t="t" l="l"/>
            <a:pathLst>
              <a:path h="4250283" w="4250283">
                <a:moveTo>
                  <a:pt x="4250283" y="0"/>
                </a:moveTo>
                <a:lnTo>
                  <a:pt x="0" y="0"/>
                </a:lnTo>
                <a:lnTo>
                  <a:pt x="0" y="4250283"/>
                </a:lnTo>
                <a:lnTo>
                  <a:pt x="4250283" y="4250283"/>
                </a:lnTo>
                <a:lnTo>
                  <a:pt x="4250283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0">
            <a:off x="17390578" y="9910984"/>
            <a:ext cx="262557" cy="203839"/>
          </a:xfrm>
          <a:custGeom>
            <a:avLst/>
            <a:gdLst/>
            <a:ahLst/>
            <a:cxnLst/>
            <a:rect r="r" b="b" t="t" l="l"/>
            <a:pathLst>
              <a:path h="203839" w="262557">
                <a:moveTo>
                  <a:pt x="262557" y="0"/>
                </a:moveTo>
                <a:lnTo>
                  <a:pt x="0" y="0"/>
                </a:lnTo>
                <a:lnTo>
                  <a:pt x="0" y="203840"/>
                </a:lnTo>
                <a:lnTo>
                  <a:pt x="262557" y="203840"/>
                </a:lnTo>
                <a:lnTo>
                  <a:pt x="26255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028700" y="611864"/>
            <a:ext cx="2704510" cy="416836"/>
            <a:chOff x="0" y="0"/>
            <a:chExt cx="712299" cy="10978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712299" cy="109784"/>
            </a:xfrm>
            <a:custGeom>
              <a:avLst/>
              <a:gdLst/>
              <a:ahLst/>
              <a:cxnLst/>
              <a:rect r="r" b="b" t="t" l="l"/>
              <a:pathLst>
                <a:path h="109784" w="712299">
                  <a:moveTo>
                    <a:pt x="54892" y="0"/>
                  </a:moveTo>
                  <a:lnTo>
                    <a:pt x="657407" y="0"/>
                  </a:lnTo>
                  <a:cubicBezTo>
                    <a:pt x="671965" y="0"/>
                    <a:pt x="685927" y="5783"/>
                    <a:pt x="696221" y="16077"/>
                  </a:cubicBezTo>
                  <a:cubicBezTo>
                    <a:pt x="706516" y="26372"/>
                    <a:pt x="712299" y="40334"/>
                    <a:pt x="712299" y="54892"/>
                  </a:cubicBezTo>
                  <a:lnTo>
                    <a:pt x="712299" y="54892"/>
                  </a:lnTo>
                  <a:cubicBezTo>
                    <a:pt x="712299" y="85208"/>
                    <a:pt x="687723" y="109784"/>
                    <a:pt x="657407" y="109784"/>
                  </a:cubicBezTo>
                  <a:lnTo>
                    <a:pt x="54892" y="109784"/>
                  </a:lnTo>
                  <a:cubicBezTo>
                    <a:pt x="40334" y="109784"/>
                    <a:pt x="26372" y="104001"/>
                    <a:pt x="16077" y="93706"/>
                  </a:cubicBezTo>
                  <a:cubicBezTo>
                    <a:pt x="5783" y="83412"/>
                    <a:pt x="0" y="69450"/>
                    <a:pt x="0" y="54892"/>
                  </a:cubicBezTo>
                  <a:lnTo>
                    <a:pt x="0" y="54892"/>
                  </a:lnTo>
                  <a:cubicBezTo>
                    <a:pt x="0" y="40334"/>
                    <a:pt x="5783" y="26372"/>
                    <a:pt x="16077" y="16077"/>
                  </a:cubicBezTo>
                  <a:cubicBezTo>
                    <a:pt x="26372" y="5783"/>
                    <a:pt x="40334" y="0"/>
                    <a:pt x="54892" y="0"/>
                  </a:cubicBezTo>
                  <a:close/>
                </a:path>
              </a:pathLst>
            </a:custGeom>
            <a:solidFill>
              <a:srgbClr val="191919"/>
            </a:solidFill>
            <a:ln w="9525" cap="rnd">
              <a:solidFill>
                <a:srgbClr val="5B5B5B"/>
              </a:solidFill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712299" cy="1478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3333495" y="720860"/>
            <a:ext cx="181129" cy="198844"/>
          </a:xfrm>
          <a:custGeom>
            <a:avLst/>
            <a:gdLst/>
            <a:ahLst/>
            <a:cxnLst/>
            <a:rect r="r" b="b" t="t" l="l"/>
            <a:pathLst>
              <a:path h="198844" w="181129">
                <a:moveTo>
                  <a:pt x="0" y="0"/>
                </a:moveTo>
                <a:lnTo>
                  <a:pt x="181129" y="0"/>
                </a:lnTo>
                <a:lnTo>
                  <a:pt x="181129" y="198844"/>
                </a:lnTo>
                <a:lnTo>
                  <a:pt x="0" y="19884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5558984" y="611864"/>
            <a:ext cx="1179483" cy="416836"/>
            <a:chOff x="0" y="0"/>
            <a:chExt cx="310646" cy="10978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310646" cy="109784"/>
            </a:xfrm>
            <a:custGeom>
              <a:avLst/>
              <a:gdLst/>
              <a:ahLst/>
              <a:cxnLst/>
              <a:rect r="r" b="b" t="t" l="l"/>
              <a:pathLst>
                <a:path h="109784" w="310646">
                  <a:moveTo>
                    <a:pt x="54892" y="0"/>
                  </a:moveTo>
                  <a:lnTo>
                    <a:pt x="255754" y="0"/>
                  </a:lnTo>
                  <a:cubicBezTo>
                    <a:pt x="286070" y="0"/>
                    <a:pt x="310646" y="24576"/>
                    <a:pt x="310646" y="54892"/>
                  </a:cubicBezTo>
                  <a:lnTo>
                    <a:pt x="310646" y="54892"/>
                  </a:lnTo>
                  <a:cubicBezTo>
                    <a:pt x="310646" y="69450"/>
                    <a:pt x="304862" y="83412"/>
                    <a:pt x="294568" y="93706"/>
                  </a:cubicBezTo>
                  <a:cubicBezTo>
                    <a:pt x="284274" y="104001"/>
                    <a:pt x="270312" y="109784"/>
                    <a:pt x="255754" y="109784"/>
                  </a:cubicBezTo>
                  <a:lnTo>
                    <a:pt x="54892" y="109784"/>
                  </a:lnTo>
                  <a:cubicBezTo>
                    <a:pt x="40334" y="109784"/>
                    <a:pt x="26372" y="104001"/>
                    <a:pt x="16077" y="93706"/>
                  </a:cubicBezTo>
                  <a:cubicBezTo>
                    <a:pt x="5783" y="83412"/>
                    <a:pt x="0" y="69450"/>
                    <a:pt x="0" y="54892"/>
                  </a:cubicBezTo>
                  <a:lnTo>
                    <a:pt x="0" y="54892"/>
                  </a:lnTo>
                  <a:cubicBezTo>
                    <a:pt x="0" y="40334"/>
                    <a:pt x="5783" y="26372"/>
                    <a:pt x="16077" y="16077"/>
                  </a:cubicBezTo>
                  <a:cubicBezTo>
                    <a:pt x="26372" y="5783"/>
                    <a:pt x="40334" y="0"/>
                    <a:pt x="54892" y="0"/>
                  </a:cubicBezTo>
                  <a:close/>
                </a:path>
              </a:pathLst>
            </a:custGeom>
            <a:solidFill>
              <a:srgbClr val="191919"/>
            </a:solidFill>
            <a:ln w="9525" cap="rnd">
              <a:solidFill>
                <a:srgbClr val="5B5B5B"/>
              </a:solidFill>
              <a:prstDash val="solid"/>
              <a:round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310646" cy="1478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6843682" y="613082"/>
            <a:ext cx="415618" cy="415618"/>
          </a:xfrm>
          <a:custGeom>
            <a:avLst/>
            <a:gdLst/>
            <a:ahLst/>
            <a:cxnLst/>
            <a:rect r="r" b="b" t="t" l="l"/>
            <a:pathLst>
              <a:path h="415618" w="415618">
                <a:moveTo>
                  <a:pt x="0" y="0"/>
                </a:moveTo>
                <a:lnTo>
                  <a:pt x="415618" y="0"/>
                </a:lnTo>
                <a:lnTo>
                  <a:pt x="415618" y="415618"/>
                </a:lnTo>
                <a:lnTo>
                  <a:pt x="0" y="41561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2816529" y="3564895"/>
            <a:ext cx="11546376" cy="6448009"/>
          </a:xfrm>
          <a:custGeom>
            <a:avLst/>
            <a:gdLst/>
            <a:ahLst/>
            <a:cxnLst/>
            <a:rect r="r" b="b" t="t" l="l"/>
            <a:pathLst>
              <a:path h="6448009" w="11546376">
                <a:moveTo>
                  <a:pt x="0" y="0"/>
                </a:moveTo>
                <a:lnTo>
                  <a:pt x="11546376" y="0"/>
                </a:lnTo>
                <a:lnTo>
                  <a:pt x="11546376" y="6448009"/>
                </a:lnTo>
                <a:lnTo>
                  <a:pt x="0" y="644800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-139" r="0" b="-139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159978" y="1416382"/>
            <a:ext cx="10380864" cy="21485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46"/>
              </a:lnSpc>
            </a:pPr>
            <a:r>
              <a:rPr lang="en-US" sz="6094" spc="-243">
                <a:solidFill>
                  <a:srgbClr val="FFDE59"/>
                </a:solidFill>
                <a:latin typeface="TT Lakes Neue Expanded"/>
                <a:ea typeface="TT Lakes Neue Expanded"/>
                <a:cs typeface="TT Lakes Neue Expanded"/>
                <a:sym typeface="TT Lakes Neue Expanded"/>
              </a:rPr>
              <a:t>INDEXER</a:t>
            </a:r>
          </a:p>
          <a:p>
            <a:pPr algn="l">
              <a:lnSpc>
                <a:spcPts val="5546"/>
              </a:lnSpc>
            </a:pPr>
            <a:r>
              <a:rPr lang="en-US" sz="6094" spc="-243">
                <a:solidFill>
                  <a:srgbClr val="FFDE59"/>
                </a:solidFill>
                <a:latin typeface="TT Lakes Neue Expanded"/>
                <a:ea typeface="TT Lakes Neue Expanded"/>
                <a:cs typeface="TT Lakes Neue Expanded"/>
                <a:sym typeface="TT Lakes Neue Expanded"/>
              </a:rPr>
              <a:t>NODE FUNCTIONALITY 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5742113" y="685662"/>
            <a:ext cx="813226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FFDE59"/>
                </a:solidFill>
                <a:latin typeface="Open Sauce"/>
                <a:ea typeface="Open Sauce"/>
                <a:cs typeface="Open Sauce"/>
                <a:sym typeface="Open Sauce"/>
              </a:rPr>
              <a:t>Contact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4767400" y="679039"/>
            <a:ext cx="960485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5B5B5B"/>
                </a:solidFill>
                <a:latin typeface="Open Sauce"/>
                <a:ea typeface="Open Sauce"/>
                <a:cs typeface="Open Sauce"/>
                <a:sym typeface="Open Sauce"/>
              </a:rPr>
              <a:t>Introduction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107416" y="679039"/>
            <a:ext cx="1375748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5B5B5B"/>
                </a:solidFill>
                <a:latin typeface="Open Sauce"/>
                <a:ea typeface="Open Sauce"/>
                <a:cs typeface="Open Sauce"/>
                <a:sym typeface="Open Sauce"/>
              </a:rPr>
              <a:t>Fault tolerance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6185362" y="692285"/>
            <a:ext cx="1385526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5E5E5E"/>
                </a:solidFill>
                <a:latin typeface="Open Sauce"/>
                <a:ea typeface="Open Sauce"/>
                <a:cs typeface="Open Sauce"/>
                <a:sym typeface="Open Sauce"/>
              </a:rPr>
              <a:t>Architecture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8028088" y="692285"/>
            <a:ext cx="622129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FFDE59"/>
                </a:solidFill>
                <a:latin typeface="Open Sauce"/>
                <a:ea typeface="Open Sauce"/>
                <a:cs typeface="Open Sauce"/>
                <a:sym typeface="Open Sauce"/>
              </a:rPr>
              <a:t>Demo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940365" y="692285"/>
            <a:ext cx="1066672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5B5B5B"/>
                </a:solidFill>
                <a:latin typeface="Open Sauce"/>
                <a:ea typeface="Open Sauce"/>
                <a:cs typeface="Open Sauce"/>
                <a:sym typeface="Open Sauce"/>
              </a:rPr>
              <a:t>Beneficiaries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2464236" y="692285"/>
            <a:ext cx="928073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5B5B5B"/>
                </a:solidFill>
                <a:latin typeface="Open Sauce"/>
                <a:ea typeface="Open Sauce"/>
                <a:cs typeface="Open Sauce"/>
                <a:sym typeface="Open Sauce"/>
              </a:rPr>
              <a:t>Conclusion</a:t>
            </a:r>
          </a:p>
        </p:txBody>
      </p:sp>
    </p:spTree>
  </p:cSld>
  <p:clrMapOvr>
    <a:masterClrMapping/>
  </p:clrMapOvr>
  <p:transition spd="fast">
    <p:fade/>
  </p:transition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91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59978" y="9910984"/>
            <a:ext cx="262557" cy="203839"/>
          </a:xfrm>
          <a:custGeom>
            <a:avLst/>
            <a:gdLst/>
            <a:ahLst/>
            <a:cxnLst/>
            <a:rect r="r" b="b" t="t" l="l"/>
            <a:pathLst>
              <a:path h="203839" w="262557">
                <a:moveTo>
                  <a:pt x="0" y="0"/>
                </a:moveTo>
                <a:lnTo>
                  <a:pt x="262557" y="0"/>
                </a:lnTo>
                <a:lnTo>
                  <a:pt x="262557" y="203840"/>
                </a:lnTo>
                <a:lnTo>
                  <a:pt x="0" y="2038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0">
            <a:off x="1009650" y="1152537"/>
            <a:ext cx="262557" cy="203839"/>
          </a:xfrm>
          <a:custGeom>
            <a:avLst/>
            <a:gdLst/>
            <a:ahLst/>
            <a:cxnLst/>
            <a:rect r="r" b="b" t="t" l="l"/>
            <a:pathLst>
              <a:path h="203839" w="262557">
                <a:moveTo>
                  <a:pt x="0" y="203840"/>
                </a:moveTo>
                <a:lnTo>
                  <a:pt x="262557" y="203840"/>
                </a:lnTo>
                <a:lnTo>
                  <a:pt x="262557" y="0"/>
                </a:lnTo>
                <a:lnTo>
                  <a:pt x="0" y="0"/>
                </a:lnTo>
                <a:lnTo>
                  <a:pt x="0" y="20384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185362" y="1356377"/>
            <a:ext cx="11896023" cy="8758447"/>
          </a:xfrm>
          <a:custGeom>
            <a:avLst/>
            <a:gdLst/>
            <a:ahLst/>
            <a:cxnLst/>
            <a:rect r="r" b="b" t="t" l="l"/>
            <a:pathLst>
              <a:path h="8758447" w="11896023">
                <a:moveTo>
                  <a:pt x="0" y="0"/>
                </a:moveTo>
                <a:lnTo>
                  <a:pt x="11896023" y="0"/>
                </a:lnTo>
                <a:lnTo>
                  <a:pt x="11896023" y="8758447"/>
                </a:lnTo>
                <a:lnTo>
                  <a:pt x="0" y="875844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true" rot="0">
            <a:off x="17950106" y="1152537"/>
            <a:ext cx="262557" cy="203839"/>
          </a:xfrm>
          <a:custGeom>
            <a:avLst/>
            <a:gdLst/>
            <a:ahLst/>
            <a:cxnLst/>
            <a:rect r="r" b="b" t="t" l="l"/>
            <a:pathLst>
              <a:path h="203839" w="262557">
                <a:moveTo>
                  <a:pt x="262557" y="203840"/>
                </a:moveTo>
                <a:lnTo>
                  <a:pt x="0" y="203840"/>
                </a:lnTo>
                <a:lnTo>
                  <a:pt x="0" y="0"/>
                </a:lnTo>
                <a:lnTo>
                  <a:pt x="262557" y="0"/>
                </a:lnTo>
                <a:lnTo>
                  <a:pt x="262557" y="20384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0">
            <a:off x="16432096" y="4422399"/>
            <a:ext cx="4250283" cy="4250283"/>
          </a:xfrm>
          <a:custGeom>
            <a:avLst/>
            <a:gdLst/>
            <a:ahLst/>
            <a:cxnLst/>
            <a:rect r="r" b="b" t="t" l="l"/>
            <a:pathLst>
              <a:path h="4250283" w="4250283">
                <a:moveTo>
                  <a:pt x="4250283" y="0"/>
                </a:moveTo>
                <a:lnTo>
                  <a:pt x="0" y="0"/>
                </a:lnTo>
                <a:lnTo>
                  <a:pt x="0" y="4250283"/>
                </a:lnTo>
                <a:lnTo>
                  <a:pt x="4250283" y="4250283"/>
                </a:lnTo>
                <a:lnTo>
                  <a:pt x="4250283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0">
            <a:off x="17950106" y="9910984"/>
            <a:ext cx="262557" cy="203839"/>
          </a:xfrm>
          <a:custGeom>
            <a:avLst/>
            <a:gdLst/>
            <a:ahLst/>
            <a:cxnLst/>
            <a:rect r="r" b="b" t="t" l="l"/>
            <a:pathLst>
              <a:path h="203839" w="262557">
                <a:moveTo>
                  <a:pt x="262557" y="0"/>
                </a:moveTo>
                <a:lnTo>
                  <a:pt x="0" y="0"/>
                </a:lnTo>
                <a:lnTo>
                  <a:pt x="0" y="203840"/>
                </a:lnTo>
                <a:lnTo>
                  <a:pt x="262557" y="203840"/>
                </a:lnTo>
                <a:lnTo>
                  <a:pt x="26255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028700" y="611864"/>
            <a:ext cx="2704510" cy="416836"/>
            <a:chOff x="0" y="0"/>
            <a:chExt cx="712299" cy="10978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712299" cy="109784"/>
            </a:xfrm>
            <a:custGeom>
              <a:avLst/>
              <a:gdLst/>
              <a:ahLst/>
              <a:cxnLst/>
              <a:rect r="r" b="b" t="t" l="l"/>
              <a:pathLst>
                <a:path h="109784" w="712299">
                  <a:moveTo>
                    <a:pt x="54892" y="0"/>
                  </a:moveTo>
                  <a:lnTo>
                    <a:pt x="657407" y="0"/>
                  </a:lnTo>
                  <a:cubicBezTo>
                    <a:pt x="671965" y="0"/>
                    <a:pt x="685927" y="5783"/>
                    <a:pt x="696221" y="16077"/>
                  </a:cubicBezTo>
                  <a:cubicBezTo>
                    <a:pt x="706516" y="26372"/>
                    <a:pt x="712299" y="40334"/>
                    <a:pt x="712299" y="54892"/>
                  </a:cubicBezTo>
                  <a:lnTo>
                    <a:pt x="712299" y="54892"/>
                  </a:lnTo>
                  <a:cubicBezTo>
                    <a:pt x="712299" y="85208"/>
                    <a:pt x="687723" y="109784"/>
                    <a:pt x="657407" y="109784"/>
                  </a:cubicBezTo>
                  <a:lnTo>
                    <a:pt x="54892" y="109784"/>
                  </a:lnTo>
                  <a:cubicBezTo>
                    <a:pt x="40334" y="109784"/>
                    <a:pt x="26372" y="104001"/>
                    <a:pt x="16077" y="93706"/>
                  </a:cubicBezTo>
                  <a:cubicBezTo>
                    <a:pt x="5783" y="83412"/>
                    <a:pt x="0" y="69450"/>
                    <a:pt x="0" y="54892"/>
                  </a:cubicBezTo>
                  <a:lnTo>
                    <a:pt x="0" y="54892"/>
                  </a:lnTo>
                  <a:cubicBezTo>
                    <a:pt x="0" y="40334"/>
                    <a:pt x="5783" y="26372"/>
                    <a:pt x="16077" y="16077"/>
                  </a:cubicBezTo>
                  <a:cubicBezTo>
                    <a:pt x="26372" y="5783"/>
                    <a:pt x="40334" y="0"/>
                    <a:pt x="54892" y="0"/>
                  </a:cubicBezTo>
                  <a:close/>
                </a:path>
              </a:pathLst>
            </a:custGeom>
            <a:solidFill>
              <a:srgbClr val="191919"/>
            </a:solidFill>
            <a:ln w="9525" cap="rnd">
              <a:solidFill>
                <a:srgbClr val="5B5B5B"/>
              </a:solidFill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712299" cy="1478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3333495" y="720860"/>
            <a:ext cx="181129" cy="198844"/>
          </a:xfrm>
          <a:custGeom>
            <a:avLst/>
            <a:gdLst/>
            <a:ahLst/>
            <a:cxnLst/>
            <a:rect r="r" b="b" t="t" l="l"/>
            <a:pathLst>
              <a:path h="198844" w="181129">
                <a:moveTo>
                  <a:pt x="0" y="0"/>
                </a:moveTo>
                <a:lnTo>
                  <a:pt x="181129" y="0"/>
                </a:lnTo>
                <a:lnTo>
                  <a:pt x="181129" y="198844"/>
                </a:lnTo>
                <a:lnTo>
                  <a:pt x="0" y="19884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15558984" y="611864"/>
            <a:ext cx="1179483" cy="416836"/>
            <a:chOff x="0" y="0"/>
            <a:chExt cx="310646" cy="109784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310646" cy="109784"/>
            </a:xfrm>
            <a:custGeom>
              <a:avLst/>
              <a:gdLst/>
              <a:ahLst/>
              <a:cxnLst/>
              <a:rect r="r" b="b" t="t" l="l"/>
              <a:pathLst>
                <a:path h="109784" w="310646">
                  <a:moveTo>
                    <a:pt x="54892" y="0"/>
                  </a:moveTo>
                  <a:lnTo>
                    <a:pt x="255754" y="0"/>
                  </a:lnTo>
                  <a:cubicBezTo>
                    <a:pt x="286070" y="0"/>
                    <a:pt x="310646" y="24576"/>
                    <a:pt x="310646" y="54892"/>
                  </a:cubicBezTo>
                  <a:lnTo>
                    <a:pt x="310646" y="54892"/>
                  </a:lnTo>
                  <a:cubicBezTo>
                    <a:pt x="310646" y="69450"/>
                    <a:pt x="304862" y="83412"/>
                    <a:pt x="294568" y="93706"/>
                  </a:cubicBezTo>
                  <a:cubicBezTo>
                    <a:pt x="284274" y="104001"/>
                    <a:pt x="270312" y="109784"/>
                    <a:pt x="255754" y="109784"/>
                  </a:cubicBezTo>
                  <a:lnTo>
                    <a:pt x="54892" y="109784"/>
                  </a:lnTo>
                  <a:cubicBezTo>
                    <a:pt x="40334" y="109784"/>
                    <a:pt x="26372" y="104001"/>
                    <a:pt x="16077" y="93706"/>
                  </a:cubicBezTo>
                  <a:cubicBezTo>
                    <a:pt x="5783" y="83412"/>
                    <a:pt x="0" y="69450"/>
                    <a:pt x="0" y="54892"/>
                  </a:cubicBezTo>
                  <a:lnTo>
                    <a:pt x="0" y="54892"/>
                  </a:lnTo>
                  <a:cubicBezTo>
                    <a:pt x="0" y="40334"/>
                    <a:pt x="5783" y="26372"/>
                    <a:pt x="16077" y="16077"/>
                  </a:cubicBezTo>
                  <a:cubicBezTo>
                    <a:pt x="26372" y="5783"/>
                    <a:pt x="40334" y="0"/>
                    <a:pt x="54892" y="0"/>
                  </a:cubicBezTo>
                  <a:close/>
                </a:path>
              </a:pathLst>
            </a:custGeom>
            <a:solidFill>
              <a:srgbClr val="191919"/>
            </a:solidFill>
            <a:ln w="9525" cap="rnd">
              <a:solidFill>
                <a:srgbClr val="5B5B5B"/>
              </a:solidFill>
              <a:prstDash val="solid"/>
              <a:round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310646" cy="1478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16843682" y="613082"/>
            <a:ext cx="415618" cy="415618"/>
          </a:xfrm>
          <a:custGeom>
            <a:avLst/>
            <a:gdLst/>
            <a:ahLst/>
            <a:cxnLst/>
            <a:rect r="r" b="b" t="t" l="l"/>
            <a:pathLst>
              <a:path h="415618" w="415618">
                <a:moveTo>
                  <a:pt x="0" y="0"/>
                </a:moveTo>
                <a:lnTo>
                  <a:pt x="415618" y="0"/>
                </a:lnTo>
                <a:lnTo>
                  <a:pt x="415618" y="415618"/>
                </a:lnTo>
                <a:lnTo>
                  <a:pt x="0" y="41561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159978" y="1416382"/>
            <a:ext cx="10380864" cy="14531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46"/>
              </a:lnSpc>
            </a:pPr>
            <a:r>
              <a:rPr lang="en-US" sz="6094" spc="-243">
                <a:solidFill>
                  <a:srgbClr val="FFDE59"/>
                </a:solidFill>
                <a:latin typeface="TT Lakes Neue Expanded"/>
                <a:ea typeface="TT Lakes Neue Expanded"/>
                <a:cs typeface="TT Lakes Neue Expanded"/>
                <a:sym typeface="TT Lakes Neue Expanded"/>
              </a:rPr>
              <a:t>INDEXER</a:t>
            </a:r>
          </a:p>
          <a:p>
            <a:pPr algn="l">
              <a:lnSpc>
                <a:spcPts val="5546"/>
              </a:lnSpc>
            </a:pPr>
            <a:r>
              <a:rPr lang="en-US" sz="6094" spc="-243">
                <a:solidFill>
                  <a:srgbClr val="FFDE59"/>
                </a:solidFill>
                <a:latin typeface="TT Lakes Neue Expanded"/>
                <a:ea typeface="TT Lakes Neue Expanded"/>
                <a:cs typeface="TT Lakes Neue Expanded"/>
                <a:sym typeface="TT Lakes Neue Expanded"/>
              </a:rPr>
              <a:t>NODE  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5742113" y="685662"/>
            <a:ext cx="813226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FFDE59"/>
                </a:solidFill>
                <a:latin typeface="Open Sauce"/>
                <a:ea typeface="Open Sauce"/>
                <a:cs typeface="Open Sauce"/>
                <a:sym typeface="Open Sauce"/>
              </a:rPr>
              <a:t>Contact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4767400" y="679039"/>
            <a:ext cx="960485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5B5B5B"/>
                </a:solidFill>
                <a:latin typeface="Open Sauce"/>
                <a:ea typeface="Open Sauce"/>
                <a:cs typeface="Open Sauce"/>
                <a:sym typeface="Open Sauce"/>
              </a:rPr>
              <a:t>Introduction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107416" y="679039"/>
            <a:ext cx="1375748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5B5B5B"/>
                </a:solidFill>
                <a:latin typeface="Open Sauce"/>
                <a:ea typeface="Open Sauce"/>
                <a:cs typeface="Open Sauce"/>
                <a:sym typeface="Open Sauce"/>
              </a:rPr>
              <a:t>Fault tolerance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6185362" y="692285"/>
            <a:ext cx="1385526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5E5E5E"/>
                </a:solidFill>
                <a:latin typeface="Open Sauce"/>
                <a:ea typeface="Open Sauce"/>
                <a:cs typeface="Open Sauce"/>
                <a:sym typeface="Open Sauce"/>
              </a:rPr>
              <a:t>Architecture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8028088" y="692285"/>
            <a:ext cx="622129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FFDE59"/>
                </a:solidFill>
                <a:latin typeface="Open Sauce"/>
                <a:ea typeface="Open Sauce"/>
                <a:cs typeface="Open Sauce"/>
                <a:sym typeface="Open Sauce"/>
              </a:rPr>
              <a:t>Demo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940365" y="692285"/>
            <a:ext cx="1066672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5B5B5B"/>
                </a:solidFill>
                <a:latin typeface="Open Sauce"/>
                <a:ea typeface="Open Sauce"/>
                <a:cs typeface="Open Sauce"/>
                <a:sym typeface="Open Sauce"/>
              </a:rPr>
              <a:t>Beneficiaries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2464236" y="692285"/>
            <a:ext cx="928073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5B5B5B"/>
                </a:solidFill>
                <a:latin typeface="Open Sauce"/>
                <a:ea typeface="Open Sauce"/>
                <a:cs typeface="Open Sauce"/>
                <a:sym typeface="Open Sauce"/>
              </a:rPr>
              <a:t>Conclusion</a:t>
            </a:r>
          </a:p>
        </p:txBody>
      </p:sp>
    </p:spTree>
  </p:cSld>
  <p:clrMapOvr>
    <a:masterClrMapping/>
  </p:clrMapOvr>
  <p:transition spd="fast">
    <p:fade/>
  </p:transition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91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611864"/>
            <a:ext cx="2704510" cy="416836"/>
            <a:chOff x="0" y="0"/>
            <a:chExt cx="712299" cy="10978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12299" cy="109784"/>
            </a:xfrm>
            <a:custGeom>
              <a:avLst/>
              <a:gdLst/>
              <a:ahLst/>
              <a:cxnLst/>
              <a:rect r="r" b="b" t="t" l="l"/>
              <a:pathLst>
                <a:path h="109784" w="712299">
                  <a:moveTo>
                    <a:pt x="54892" y="0"/>
                  </a:moveTo>
                  <a:lnTo>
                    <a:pt x="657407" y="0"/>
                  </a:lnTo>
                  <a:cubicBezTo>
                    <a:pt x="671965" y="0"/>
                    <a:pt x="685927" y="5783"/>
                    <a:pt x="696221" y="16077"/>
                  </a:cubicBezTo>
                  <a:cubicBezTo>
                    <a:pt x="706516" y="26372"/>
                    <a:pt x="712299" y="40334"/>
                    <a:pt x="712299" y="54892"/>
                  </a:cubicBezTo>
                  <a:lnTo>
                    <a:pt x="712299" y="54892"/>
                  </a:lnTo>
                  <a:cubicBezTo>
                    <a:pt x="712299" y="85208"/>
                    <a:pt x="687723" y="109784"/>
                    <a:pt x="657407" y="109784"/>
                  </a:cubicBezTo>
                  <a:lnTo>
                    <a:pt x="54892" y="109784"/>
                  </a:lnTo>
                  <a:cubicBezTo>
                    <a:pt x="40334" y="109784"/>
                    <a:pt x="26372" y="104001"/>
                    <a:pt x="16077" y="93706"/>
                  </a:cubicBezTo>
                  <a:cubicBezTo>
                    <a:pt x="5783" y="83412"/>
                    <a:pt x="0" y="69450"/>
                    <a:pt x="0" y="54892"/>
                  </a:cubicBezTo>
                  <a:lnTo>
                    <a:pt x="0" y="54892"/>
                  </a:lnTo>
                  <a:cubicBezTo>
                    <a:pt x="0" y="40334"/>
                    <a:pt x="5783" y="26372"/>
                    <a:pt x="16077" y="16077"/>
                  </a:cubicBezTo>
                  <a:cubicBezTo>
                    <a:pt x="26372" y="5783"/>
                    <a:pt x="40334" y="0"/>
                    <a:pt x="54892" y="0"/>
                  </a:cubicBezTo>
                  <a:close/>
                </a:path>
              </a:pathLst>
            </a:custGeom>
            <a:solidFill>
              <a:srgbClr val="191919"/>
            </a:solidFill>
            <a:ln w="9525" cap="rnd">
              <a:solidFill>
                <a:srgbClr val="5B5B5B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712299" cy="1478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3333495" y="720860"/>
            <a:ext cx="181129" cy="198844"/>
          </a:xfrm>
          <a:custGeom>
            <a:avLst/>
            <a:gdLst/>
            <a:ahLst/>
            <a:cxnLst/>
            <a:rect r="r" b="b" t="t" l="l"/>
            <a:pathLst>
              <a:path h="198844" w="181129">
                <a:moveTo>
                  <a:pt x="0" y="0"/>
                </a:moveTo>
                <a:lnTo>
                  <a:pt x="181129" y="0"/>
                </a:lnTo>
                <a:lnTo>
                  <a:pt x="181129" y="198844"/>
                </a:lnTo>
                <a:lnTo>
                  <a:pt x="0" y="1988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5558984" y="611864"/>
            <a:ext cx="1179483" cy="416836"/>
            <a:chOff x="0" y="0"/>
            <a:chExt cx="310646" cy="10978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10646" cy="109784"/>
            </a:xfrm>
            <a:custGeom>
              <a:avLst/>
              <a:gdLst/>
              <a:ahLst/>
              <a:cxnLst/>
              <a:rect r="r" b="b" t="t" l="l"/>
              <a:pathLst>
                <a:path h="109784" w="310646">
                  <a:moveTo>
                    <a:pt x="54892" y="0"/>
                  </a:moveTo>
                  <a:lnTo>
                    <a:pt x="255754" y="0"/>
                  </a:lnTo>
                  <a:cubicBezTo>
                    <a:pt x="286070" y="0"/>
                    <a:pt x="310646" y="24576"/>
                    <a:pt x="310646" y="54892"/>
                  </a:cubicBezTo>
                  <a:lnTo>
                    <a:pt x="310646" y="54892"/>
                  </a:lnTo>
                  <a:cubicBezTo>
                    <a:pt x="310646" y="69450"/>
                    <a:pt x="304862" y="83412"/>
                    <a:pt x="294568" y="93706"/>
                  </a:cubicBezTo>
                  <a:cubicBezTo>
                    <a:pt x="284274" y="104001"/>
                    <a:pt x="270312" y="109784"/>
                    <a:pt x="255754" y="109784"/>
                  </a:cubicBezTo>
                  <a:lnTo>
                    <a:pt x="54892" y="109784"/>
                  </a:lnTo>
                  <a:cubicBezTo>
                    <a:pt x="40334" y="109784"/>
                    <a:pt x="26372" y="104001"/>
                    <a:pt x="16077" y="93706"/>
                  </a:cubicBezTo>
                  <a:cubicBezTo>
                    <a:pt x="5783" y="83412"/>
                    <a:pt x="0" y="69450"/>
                    <a:pt x="0" y="54892"/>
                  </a:cubicBezTo>
                  <a:lnTo>
                    <a:pt x="0" y="54892"/>
                  </a:lnTo>
                  <a:cubicBezTo>
                    <a:pt x="0" y="40334"/>
                    <a:pt x="5783" y="26372"/>
                    <a:pt x="16077" y="16077"/>
                  </a:cubicBezTo>
                  <a:cubicBezTo>
                    <a:pt x="26372" y="5783"/>
                    <a:pt x="40334" y="0"/>
                    <a:pt x="54892" y="0"/>
                  </a:cubicBezTo>
                  <a:close/>
                </a:path>
              </a:pathLst>
            </a:custGeom>
            <a:solidFill>
              <a:srgbClr val="191919"/>
            </a:solidFill>
            <a:ln w="9525" cap="rnd">
              <a:solidFill>
                <a:srgbClr val="5B5B5B"/>
              </a:soli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310646" cy="1478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6843682" y="613082"/>
            <a:ext cx="415618" cy="415618"/>
          </a:xfrm>
          <a:custGeom>
            <a:avLst/>
            <a:gdLst/>
            <a:ahLst/>
            <a:cxnLst/>
            <a:rect r="r" b="b" t="t" l="l"/>
            <a:pathLst>
              <a:path h="415618" w="415618">
                <a:moveTo>
                  <a:pt x="0" y="0"/>
                </a:moveTo>
                <a:lnTo>
                  <a:pt x="415618" y="0"/>
                </a:lnTo>
                <a:lnTo>
                  <a:pt x="415618" y="415618"/>
                </a:lnTo>
                <a:lnTo>
                  <a:pt x="0" y="41561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159978" y="9910984"/>
            <a:ext cx="262557" cy="203839"/>
          </a:xfrm>
          <a:custGeom>
            <a:avLst/>
            <a:gdLst/>
            <a:ahLst/>
            <a:cxnLst/>
            <a:rect r="r" b="b" t="t" l="l"/>
            <a:pathLst>
              <a:path h="203839" w="262557">
                <a:moveTo>
                  <a:pt x="0" y="0"/>
                </a:moveTo>
                <a:lnTo>
                  <a:pt x="262557" y="0"/>
                </a:lnTo>
                <a:lnTo>
                  <a:pt x="262557" y="203840"/>
                </a:lnTo>
                <a:lnTo>
                  <a:pt x="0" y="20384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true" rot="0">
            <a:off x="1159978" y="1152537"/>
            <a:ext cx="262557" cy="203839"/>
          </a:xfrm>
          <a:custGeom>
            <a:avLst/>
            <a:gdLst/>
            <a:ahLst/>
            <a:cxnLst/>
            <a:rect r="r" b="b" t="t" l="l"/>
            <a:pathLst>
              <a:path h="203839" w="262557">
                <a:moveTo>
                  <a:pt x="0" y="203840"/>
                </a:moveTo>
                <a:lnTo>
                  <a:pt x="262557" y="203840"/>
                </a:lnTo>
                <a:lnTo>
                  <a:pt x="262557" y="0"/>
                </a:lnTo>
                <a:lnTo>
                  <a:pt x="0" y="0"/>
                </a:lnTo>
                <a:lnTo>
                  <a:pt x="0" y="20384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true" flipV="true" rot="0">
            <a:off x="17259300" y="1152537"/>
            <a:ext cx="262557" cy="203839"/>
          </a:xfrm>
          <a:custGeom>
            <a:avLst/>
            <a:gdLst/>
            <a:ahLst/>
            <a:cxnLst/>
            <a:rect r="r" b="b" t="t" l="l"/>
            <a:pathLst>
              <a:path h="203839" w="262557">
                <a:moveTo>
                  <a:pt x="262557" y="203840"/>
                </a:moveTo>
                <a:lnTo>
                  <a:pt x="0" y="203840"/>
                </a:lnTo>
                <a:lnTo>
                  <a:pt x="0" y="0"/>
                </a:lnTo>
                <a:lnTo>
                  <a:pt x="262557" y="0"/>
                </a:lnTo>
                <a:lnTo>
                  <a:pt x="262557" y="20384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true" flipV="false" rot="0">
            <a:off x="16432096" y="4422399"/>
            <a:ext cx="4250283" cy="4250283"/>
          </a:xfrm>
          <a:custGeom>
            <a:avLst/>
            <a:gdLst/>
            <a:ahLst/>
            <a:cxnLst/>
            <a:rect r="r" b="b" t="t" l="l"/>
            <a:pathLst>
              <a:path h="4250283" w="4250283">
                <a:moveTo>
                  <a:pt x="4250283" y="0"/>
                </a:moveTo>
                <a:lnTo>
                  <a:pt x="0" y="0"/>
                </a:lnTo>
                <a:lnTo>
                  <a:pt x="0" y="4250283"/>
                </a:lnTo>
                <a:lnTo>
                  <a:pt x="4250283" y="4250283"/>
                </a:lnTo>
                <a:lnTo>
                  <a:pt x="4250283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5742113" y="685662"/>
            <a:ext cx="813226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FFDE59"/>
                </a:solidFill>
                <a:latin typeface="Open Sauce"/>
                <a:ea typeface="Open Sauce"/>
                <a:cs typeface="Open Sauce"/>
                <a:sym typeface="Open Sauce"/>
              </a:rPr>
              <a:t>Contact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4767400" y="679039"/>
            <a:ext cx="960485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5B5B5B"/>
                </a:solidFill>
                <a:latin typeface="Open Sauce"/>
                <a:ea typeface="Open Sauce"/>
                <a:cs typeface="Open Sauce"/>
                <a:sym typeface="Open Sauce"/>
              </a:rPr>
              <a:t>Introduction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107416" y="679039"/>
            <a:ext cx="1375748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960"/>
              </a:lnSpc>
              <a:spcBef>
                <a:spcPct val="0"/>
              </a:spcBef>
            </a:pPr>
            <a:r>
              <a:rPr lang="en-US" sz="1400" spc="-56" strike="noStrike" u="none">
                <a:solidFill>
                  <a:srgbClr val="FFDE59"/>
                </a:solidFill>
                <a:latin typeface="Open Sauce"/>
                <a:ea typeface="Open Sauce"/>
                <a:cs typeface="Open Sauce"/>
                <a:sym typeface="Open Sauce"/>
              </a:rPr>
              <a:t>Fault tolerance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185362" y="692285"/>
            <a:ext cx="1385526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960"/>
              </a:lnSpc>
              <a:spcBef>
                <a:spcPct val="0"/>
              </a:spcBef>
            </a:pPr>
            <a:r>
              <a:rPr lang="en-US" sz="1400" spc="-56" strike="noStrike" u="none">
                <a:solidFill>
                  <a:srgbClr val="5B5B5B"/>
                </a:solidFill>
                <a:latin typeface="Open Sauce"/>
                <a:ea typeface="Open Sauce"/>
                <a:cs typeface="Open Sauce"/>
                <a:sym typeface="Open Sauce"/>
              </a:rPr>
              <a:t>Architecture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8028088" y="692285"/>
            <a:ext cx="622129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5B5B5B"/>
                </a:solidFill>
                <a:latin typeface="Open Sauce"/>
                <a:ea typeface="Open Sauce"/>
                <a:cs typeface="Open Sauce"/>
                <a:sym typeface="Open Sauce"/>
              </a:rPr>
              <a:t>Demo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940365" y="692285"/>
            <a:ext cx="1066672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5B5B5B"/>
                </a:solidFill>
                <a:latin typeface="Open Sauce"/>
                <a:ea typeface="Open Sauce"/>
                <a:cs typeface="Open Sauce"/>
                <a:sym typeface="Open Sauce"/>
              </a:rPr>
              <a:t>Beneficiaries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2464236" y="692285"/>
            <a:ext cx="928073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5B5B5B"/>
                </a:solidFill>
                <a:latin typeface="Open Sauce"/>
                <a:ea typeface="Open Sauce"/>
                <a:cs typeface="Open Sauce"/>
                <a:sym typeface="Open Sauce"/>
              </a:rPr>
              <a:t>Conclusion</a:t>
            </a:r>
          </a:p>
        </p:txBody>
      </p:sp>
      <p:sp>
        <p:nvSpPr>
          <p:cNvPr name="Freeform 21" id="21"/>
          <p:cNvSpPr/>
          <p:nvPr/>
        </p:nvSpPr>
        <p:spPr>
          <a:xfrm flipH="true" flipV="false" rot="0">
            <a:off x="17390578" y="9910984"/>
            <a:ext cx="262557" cy="203839"/>
          </a:xfrm>
          <a:custGeom>
            <a:avLst/>
            <a:gdLst/>
            <a:ahLst/>
            <a:cxnLst/>
            <a:rect r="r" b="b" t="t" l="l"/>
            <a:pathLst>
              <a:path h="203839" w="262557">
                <a:moveTo>
                  <a:pt x="262557" y="0"/>
                </a:moveTo>
                <a:lnTo>
                  <a:pt x="0" y="0"/>
                </a:lnTo>
                <a:lnTo>
                  <a:pt x="0" y="203840"/>
                </a:lnTo>
                <a:lnTo>
                  <a:pt x="262557" y="203840"/>
                </a:lnTo>
                <a:lnTo>
                  <a:pt x="262557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1532371" y="3182113"/>
            <a:ext cx="15223258" cy="58987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98106" indent="-299053" lvl="1">
              <a:lnSpc>
                <a:spcPts val="3601"/>
              </a:lnSpc>
              <a:buFont typeface="Arial"/>
              <a:buChar char="•"/>
            </a:pPr>
            <a:r>
              <a:rPr lang="en-US" sz="2770">
                <a:solidFill>
                  <a:srgbClr val="FFFFFF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Heartbeat Monitoring:</a:t>
            </a:r>
          </a:p>
          <a:p>
            <a:pPr algn="l">
              <a:lnSpc>
                <a:spcPts val="3601"/>
              </a:lnSpc>
            </a:pPr>
            <a:r>
              <a:rPr lang="en-US" sz="2770">
                <a:solidFill>
                  <a:srgbClr val="FFFFFF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Each crawler and indexer node sends periodic heartbeat signals to the master node. Missing heartbeats trigger recovery.</a:t>
            </a:r>
          </a:p>
          <a:p>
            <a:pPr algn="l" marL="598106" indent="-299053" lvl="1">
              <a:lnSpc>
                <a:spcPts val="3601"/>
              </a:lnSpc>
              <a:buFont typeface="Arial"/>
              <a:buChar char="•"/>
            </a:pPr>
            <a:r>
              <a:rPr lang="en-US" sz="2770">
                <a:solidFill>
                  <a:srgbClr val="FFFFFF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Timeout Detection:</a:t>
            </a:r>
          </a:p>
          <a:p>
            <a:pPr algn="l">
              <a:lnSpc>
                <a:spcPts val="3601"/>
              </a:lnSpc>
            </a:pPr>
            <a:r>
              <a:rPr lang="en-US" sz="2770">
                <a:solidFill>
                  <a:srgbClr val="FFFFFF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Tasks that take too long are flagged as stale. The master node marks them for reassignment.</a:t>
            </a:r>
          </a:p>
          <a:p>
            <a:pPr algn="l" marL="598106" indent="-299053" lvl="1">
              <a:lnSpc>
                <a:spcPts val="3601"/>
              </a:lnSpc>
              <a:buFont typeface="Arial"/>
              <a:buChar char="•"/>
            </a:pPr>
            <a:r>
              <a:rPr lang="en-US" sz="2770">
                <a:solidFill>
                  <a:srgbClr val="FFFFFF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Automatic Task </a:t>
            </a:r>
            <a:r>
              <a:rPr lang="en-US" sz="2770">
                <a:solidFill>
                  <a:srgbClr val="FFFFFF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Reassignment:</a:t>
            </a:r>
          </a:p>
          <a:p>
            <a:pPr algn="l">
              <a:lnSpc>
                <a:spcPts val="3601"/>
              </a:lnSpc>
            </a:pPr>
            <a:r>
              <a:rPr lang="en-US" sz="2770">
                <a:solidFill>
                  <a:srgbClr val="FFFFFF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If a node fails or disconnects, its uncompleted tasks are returned to the queue and reallocated to healthy nodes.</a:t>
            </a:r>
          </a:p>
          <a:p>
            <a:pPr algn="l" marL="598106" indent="-299053" lvl="1">
              <a:lnSpc>
                <a:spcPts val="3601"/>
              </a:lnSpc>
              <a:buFont typeface="Arial"/>
              <a:buChar char="•"/>
            </a:pPr>
            <a:r>
              <a:rPr lang="en-US" sz="2770">
                <a:solidFill>
                  <a:srgbClr val="FFFFFF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Persistent State Storage (DynamoDB):</a:t>
            </a:r>
          </a:p>
          <a:p>
            <a:pPr algn="l">
              <a:lnSpc>
                <a:spcPts val="3601"/>
              </a:lnSpc>
            </a:pPr>
            <a:r>
              <a:rPr lang="en-US" sz="2770">
                <a:solidFill>
                  <a:srgbClr val="FFFFFF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Crawl state, task metadata, and node statuses are saved so the system can recover after crashes.</a:t>
            </a:r>
          </a:p>
          <a:p>
            <a:pPr algn="l" marL="598106" indent="-299053" lvl="1">
              <a:lnSpc>
                <a:spcPts val="3601"/>
              </a:lnSpc>
              <a:buFont typeface="Arial"/>
              <a:buChar char="•"/>
            </a:pPr>
            <a:r>
              <a:rPr lang="en-US" sz="2770">
                <a:solidFill>
                  <a:srgbClr val="FFFFFF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Recovery &amp; Retry Logic:</a:t>
            </a:r>
          </a:p>
          <a:p>
            <a:pPr algn="l">
              <a:lnSpc>
                <a:spcPts val="3601"/>
              </a:lnSpc>
            </a:pPr>
            <a:r>
              <a:rPr lang="en-US" sz="2770">
                <a:solidFill>
                  <a:srgbClr val="FFFFFF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 Failed tasks are retried a limited number of times, with backoff and logging.</a:t>
            </a:r>
          </a:p>
          <a:p>
            <a:pPr algn="l">
              <a:lnSpc>
                <a:spcPts val="3601"/>
              </a:lnSpc>
            </a:pPr>
          </a:p>
        </p:txBody>
      </p:sp>
      <p:sp>
        <p:nvSpPr>
          <p:cNvPr name="TextBox 23" id="23"/>
          <p:cNvSpPr txBox="true"/>
          <p:nvPr/>
        </p:nvSpPr>
        <p:spPr>
          <a:xfrm rot="0">
            <a:off x="1422535" y="1452769"/>
            <a:ext cx="10730975" cy="15197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79"/>
              </a:lnSpc>
            </a:pPr>
            <a:r>
              <a:rPr lang="en-US" sz="6351" spc="-254">
                <a:solidFill>
                  <a:srgbClr val="FFDE59"/>
                </a:solidFill>
                <a:latin typeface="TT Lakes Neue Expanded"/>
                <a:ea typeface="TT Lakes Neue Expanded"/>
                <a:cs typeface="TT Lakes Neue Expanded"/>
                <a:sym typeface="TT Lakes Neue Expanded"/>
              </a:rPr>
              <a:t>FAULT TOLERANCE STRATEGY</a:t>
            </a:r>
          </a:p>
        </p:txBody>
      </p:sp>
    </p:spTree>
  </p:cSld>
  <p:clrMapOvr>
    <a:masterClrMapping/>
  </p:clrMapOvr>
  <p:transition spd="fast">
    <p:fade/>
  </p:transition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91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611864"/>
            <a:ext cx="2704510" cy="416836"/>
            <a:chOff x="0" y="0"/>
            <a:chExt cx="712299" cy="10978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12299" cy="109784"/>
            </a:xfrm>
            <a:custGeom>
              <a:avLst/>
              <a:gdLst/>
              <a:ahLst/>
              <a:cxnLst/>
              <a:rect r="r" b="b" t="t" l="l"/>
              <a:pathLst>
                <a:path h="109784" w="712299">
                  <a:moveTo>
                    <a:pt x="54892" y="0"/>
                  </a:moveTo>
                  <a:lnTo>
                    <a:pt x="657407" y="0"/>
                  </a:lnTo>
                  <a:cubicBezTo>
                    <a:pt x="671965" y="0"/>
                    <a:pt x="685927" y="5783"/>
                    <a:pt x="696221" y="16077"/>
                  </a:cubicBezTo>
                  <a:cubicBezTo>
                    <a:pt x="706516" y="26372"/>
                    <a:pt x="712299" y="40334"/>
                    <a:pt x="712299" y="54892"/>
                  </a:cubicBezTo>
                  <a:lnTo>
                    <a:pt x="712299" y="54892"/>
                  </a:lnTo>
                  <a:cubicBezTo>
                    <a:pt x="712299" y="85208"/>
                    <a:pt x="687723" y="109784"/>
                    <a:pt x="657407" y="109784"/>
                  </a:cubicBezTo>
                  <a:lnTo>
                    <a:pt x="54892" y="109784"/>
                  </a:lnTo>
                  <a:cubicBezTo>
                    <a:pt x="40334" y="109784"/>
                    <a:pt x="26372" y="104001"/>
                    <a:pt x="16077" y="93706"/>
                  </a:cubicBezTo>
                  <a:cubicBezTo>
                    <a:pt x="5783" y="83412"/>
                    <a:pt x="0" y="69450"/>
                    <a:pt x="0" y="54892"/>
                  </a:cubicBezTo>
                  <a:lnTo>
                    <a:pt x="0" y="54892"/>
                  </a:lnTo>
                  <a:cubicBezTo>
                    <a:pt x="0" y="40334"/>
                    <a:pt x="5783" y="26372"/>
                    <a:pt x="16077" y="16077"/>
                  </a:cubicBezTo>
                  <a:cubicBezTo>
                    <a:pt x="26372" y="5783"/>
                    <a:pt x="40334" y="0"/>
                    <a:pt x="54892" y="0"/>
                  </a:cubicBezTo>
                  <a:close/>
                </a:path>
              </a:pathLst>
            </a:custGeom>
            <a:solidFill>
              <a:srgbClr val="191919"/>
            </a:solidFill>
            <a:ln w="9525" cap="rnd">
              <a:solidFill>
                <a:srgbClr val="5B5B5B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712299" cy="1478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3333495" y="720860"/>
            <a:ext cx="181129" cy="198844"/>
          </a:xfrm>
          <a:custGeom>
            <a:avLst/>
            <a:gdLst/>
            <a:ahLst/>
            <a:cxnLst/>
            <a:rect r="r" b="b" t="t" l="l"/>
            <a:pathLst>
              <a:path h="198844" w="181129">
                <a:moveTo>
                  <a:pt x="0" y="0"/>
                </a:moveTo>
                <a:lnTo>
                  <a:pt x="181129" y="0"/>
                </a:lnTo>
                <a:lnTo>
                  <a:pt x="181129" y="198844"/>
                </a:lnTo>
                <a:lnTo>
                  <a:pt x="0" y="1988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5558984" y="611864"/>
            <a:ext cx="1179483" cy="416836"/>
            <a:chOff x="0" y="0"/>
            <a:chExt cx="310646" cy="10978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10646" cy="109784"/>
            </a:xfrm>
            <a:custGeom>
              <a:avLst/>
              <a:gdLst/>
              <a:ahLst/>
              <a:cxnLst/>
              <a:rect r="r" b="b" t="t" l="l"/>
              <a:pathLst>
                <a:path h="109784" w="310646">
                  <a:moveTo>
                    <a:pt x="54892" y="0"/>
                  </a:moveTo>
                  <a:lnTo>
                    <a:pt x="255754" y="0"/>
                  </a:lnTo>
                  <a:cubicBezTo>
                    <a:pt x="286070" y="0"/>
                    <a:pt x="310646" y="24576"/>
                    <a:pt x="310646" y="54892"/>
                  </a:cubicBezTo>
                  <a:lnTo>
                    <a:pt x="310646" y="54892"/>
                  </a:lnTo>
                  <a:cubicBezTo>
                    <a:pt x="310646" y="69450"/>
                    <a:pt x="304862" y="83412"/>
                    <a:pt x="294568" y="93706"/>
                  </a:cubicBezTo>
                  <a:cubicBezTo>
                    <a:pt x="284274" y="104001"/>
                    <a:pt x="270312" y="109784"/>
                    <a:pt x="255754" y="109784"/>
                  </a:cubicBezTo>
                  <a:lnTo>
                    <a:pt x="54892" y="109784"/>
                  </a:lnTo>
                  <a:cubicBezTo>
                    <a:pt x="40334" y="109784"/>
                    <a:pt x="26372" y="104001"/>
                    <a:pt x="16077" y="93706"/>
                  </a:cubicBezTo>
                  <a:cubicBezTo>
                    <a:pt x="5783" y="83412"/>
                    <a:pt x="0" y="69450"/>
                    <a:pt x="0" y="54892"/>
                  </a:cubicBezTo>
                  <a:lnTo>
                    <a:pt x="0" y="54892"/>
                  </a:lnTo>
                  <a:cubicBezTo>
                    <a:pt x="0" y="40334"/>
                    <a:pt x="5783" y="26372"/>
                    <a:pt x="16077" y="16077"/>
                  </a:cubicBezTo>
                  <a:cubicBezTo>
                    <a:pt x="26372" y="5783"/>
                    <a:pt x="40334" y="0"/>
                    <a:pt x="54892" y="0"/>
                  </a:cubicBezTo>
                  <a:close/>
                </a:path>
              </a:pathLst>
            </a:custGeom>
            <a:solidFill>
              <a:srgbClr val="191919"/>
            </a:solidFill>
            <a:ln w="9525" cap="rnd">
              <a:solidFill>
                <a:srgbClr val="5B5B5B"/>
              </a:soli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310646" cy="1478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6843682" y="613082"/>
            <a:ext cx="415618" cy="415618"/>
          </a:xfrm>
          <a:custGeom>
            <a:avLst/>
            <a:gdLst/>
            <a:ahLst/>
            <a:cxnLst/>
            <a:rect r="r" b="b" t="t" l="l"/>
            <a:pathLst>
              <a:path h="415618" w="415618">
                <a:moveTo>
                  <a:pt x="0" y="0"/>
                </a:moveTo>
                <a:lnTo>
                  <a:pt x="415618" y="0"/>
                </a:lnTo>
                <a:lnTo>
                  <a:pt x="415618" y="415618"/>
                </a:lnTo>
                <a:lnTo>
                  <a:pt x="0" y="41561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159978" y="9910984"/>
            <a:ext cx="262557" cy="203839"/>
          </a:xfrm>
          <a:custGeom>
            <a:avLst/>
            <a:gdLst/>
            <a:ahLst/>
            <a:cxnLst/>
            <a:rect r="r" b="b" t="t" l="l"/>
            <a:pathLst>
              <a:path h="203839" w="262557">
                <a:moveTo>
                  <a:pt x="0" y="0"/>
                </a:moveTo>
                <a:lnTo>
                  <a:pt x="262557" y="0"/>
                </a:lnTo>
                <a:lnTo>
                  <a:pt x="262557" y="203840"/>
                </a:lnTo>
                <a:lnTo>
                  <a:pt x="0" y="20384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true" rot="0">
            <a:off x="1159978" y="1152537"/>
            <a:ext cx="262557" cy="203839"/>
          </a:xfrm>
          <a:custGeom>
            <a:avLst/>
            <a:gdLst/>
            <a:ahLst/>
            <a:cxnLst/>
            <a:rect r="r" b="b" t="t" l="l"/>
            <a:pathLst>
              <a:path h="203839" w="262557">
                <a:moveTo>
                  <a:pt x="0" y="203840"/>
                </a:moveTo>
                <a:lnTo>
                  <a:pt x="262557" y="203840"/>
                </a:lnTo>
                <a:lnTo>
                  <a:pt x="262557" y="0"/>
                </a:lnTo>
                <a:lnTo>
                  <a:pt x="0" y="0"/>
                </a:lnTo>
                <a:lnTo>
                  <a:pt x="0" y="20384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true" flipV="true" rot="0">
            <a:off x="17259300" y="1152537"/>
            <a:ext cx="262557" cy="203839"/>
          </a:xfrm>
          <a:custGeom>
            <a:avLst/>
            <a:gdLst/>
            <a:ahLst/>
            <a:cxnLst/>
            <a:rect r="r" b="b" t="t" l="l"/>
            <a:pathLst>
              <a:path h="203839" w="262557">
                <a:moveTo>
                  <a:pt x="262557" y="203840"/>
                </a:moveTo>
                <a:lnTo>
                  <a:pt x="0" y="203840"/>
                </a:lnTo>
                <a:lnTo>
                  <a:pt x="0" y="0"/>
                </a:lnTo>
                <a:lnTo>
                  <a:pt x="262557" y="0"/>
                </a:lnTo>
                <a:lnTo>
                  <a:pt x="262557" y="20384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true" flipV="false" rot="0">
            <a:off x="16432096" y="4422399"/>
            <a:ext cx="4250283" cy="4250283"/>
          </a:xfrm>
          <a:custGeom>
            <a:avLst/>
            <a:gdLst/>
            <a:ahLst/>
            <a:cxnLst/>
            <a:rect r="r" b="b" t="t" l="l"/>
            <a:pathLst>
              <a:path h="4250283" w="4250283">
                <a:moveTo>
                  <a:pt x="4250283" y="0"/>
                </a:moveTo>
                <a:lnTo>
                  <a:pt x="0" y="0"/>
                </a:lnTo>
                <a:lnTo>
                  <a:pt x="0" y="4250283"/>
                </a:lnTo>
                <a:lnTo>
                  <a:pt x="4250283" y="4250283"/>
                </a:lnTo>
                <a:lnTo>
                  <a:pt x="4250283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true" flipV="false" rot="0">
            <a:off x="17390578" y="9910984"/>
            <a:ext cx="262557" cy="203839"/>
          </a:xfrm>
          <a:custGeom>
            <a:avLst/>
            <a:gdLst/>
            <a:ahLst/>
            <a:cxnLst/>
            <a:rect r="r" b="b" t="t" l="l"/>
            <a:pathLst>
              <a:path h="203839" w="262557">
                <a:moveTo>
                  <a:pt x="262557" y="0"/>
                </a:moveTo>
                <a:lnTo>
                  <a:pt x="0" y="0"/>
                </a:lnTo>
                <a:lnTo>
                  <a:pt x="0" y="203840"/>
                </a:lnTo>
                <a:lnTo>
                  <a:pt x="262557" y="203840"/>
                </a:lnTo>
                <a:lnTo>
                  <a:pt x="262557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2960591" y="2554959"/>
            <a:ext cx="13669398" cy="7142261"/>
          </a:xfrm>
          <a:custGeom>
            <a:avLst/>
            <a:gdLst/>
            <a:ahLst/>
            <a:cxnLst/>
            <a:rect r="r" b="b" t="t" l="l"/>
            <a:pathLst>
              <a:path h="7142261" w="13669398">
                <a:moveTo>
                  <a:pt x="0" y="0"/>
                </a:moveTo>
                <a:lnTo>
                  <a:pt x="13669398" y="0"/>
                </a:lnTo>
                <a:lnTo>
                  <a:pt x="13669398" y="7142261"/>
                </a:lnTo>
                <a:lnTo>
                  <a:pt x="0" y="714226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5742113" y="685662"/>
            <a:ext cx="813226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FFDE59"/>
                </a:solidFill>
                <a:latin typeface="Open Sauce"/>
                <a:ea typeface="Open Sauce"/>
                <a:cs typeface="Open Sauce"/>
                <a:sym typeface="Open Sauce"/>
              </a:rPr>
              <a:t>Contact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4767400" y="679039"/>
            <a:ext cx="960485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5B5B5B"/>
                </a:solidFill>
                <a:latin typeface="Open Sauce"/>
                <a:ea typeface="Open Sauce"/>
                <a:cs typeface="Open Sauce"/>
                <a:sym typeface="Open Sauce"/>
              </a:rPr>
              <a:t>Introduction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107416" y="679039"/>
            <a:ext cx="1375748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960"/>
              </a:lnSpc>
              <a:spcBef>
                <a:spcPct val="0"/>
              </a:spcBef>
            </a:pPr>
            <a:r>
              <a:rPr lang="en-US" sz="1400" spc="-56" strike="noStrike" u="none">
                <a:solidFill>
                  <a:srgbClr val="FFDE59"/>
                </a:solidFill>
                <a:latin typeface="Open Sauce"/>
                <a:ea typeface="Open Sauce"/>
                <a:cs typeface="Open Sauce"/>
                <a:sym typeface="Open Sauce"/>
              </a:rPr>
              <a:t>Fault tolerance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6185362" y="692285"/>
            <a:ext cx="1385526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960"/>
              </a:lnSpc>
              <a:spcBef>
                <a:spcPct val="0"/>
              </a:spcBef>
            </a:pPr>
            <a:r>
              <a:rPr lang="en-US" sz="1400" spc="-56" strike="noStrike" u="none">
                <a:solidFill>
                  <a:srgbClr val="5B5B5B"/>
                </a:solidFill>
                <a:latin typeface="Open Sauce"/>
                <a:ea typeface="Open Sauce"/>
                <a:cs typeface="Open Sauce"/>
                <a:sym typeface="Open Sauce"/>
              </a:rPr>
              <a:t>Architecture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8028088" y="692285"/>
            <a:ext cx="622129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5B5B5B"/>
                </a:solidFill>
                <a:latin typeface="Open Sauce"/>
                <a:ea typeface="Open Sauce"/>
                <a:cs typeface="Open Sauce"/>
                <a:sym typeface="Open Sauce"/>
              </a:rPr>
              <a:t>Demo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940365" y="692285"/>
            <a:ext cx="1066672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5B5B5B"/>
                </a:solidFill>
                <a:latin typeface="Open Sauce"/>
                <a:ea typeface="Open Sauce"/>
                <a:cs typeface="Open Sauce"/>
                <a:sym typeface="Open Sauce"/>
              </a:rPr>
              <a:t>Beneficiaries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2464236" y="692285"/>
            <a:ext cx="928073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5B5B5B"/>
                </a:solidFill>
                <a:latin typeface="Open Sauce"/>
                <a:ea typeface="Open Sauce"/>
                <a:cs typeface="Open Sauce"/>
                <a:sym typeface="Open Sauce"/>
              </a:rPr>
              <a:t>Conclusion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422535" y="1405144"/>
            <a:ext cx="8548389" cy="12214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04"/>
              </a:lnSpc>
            </a:pPr>
            <a:r>
              <a:rPr lang="en-US" sz="5059" spc="-202">
                <a:solidFill>
                  <a:srgbClr val="FFDE59"/>
                </a:solidFill>
                <a:latin typeface="TT Lakes Neue Expanded"/>
                <a:ea typeface="TT Lakes Neue Expanded"/>
                <a:cs typeface="TT Lakes Neue Expanded"/>
                <a:sym typeface="TT Lakes Neue Expanded"/>
              </a:rPr>
              <a:t>FAULT TOLERANCE STRATEGY</a:t>
            </a:r>
          </a:p>
        </p:txBody>
      </p:sp>
    </p:spTree>
  </p:cSld>
  <p:clrMapOvr>
    <a:masterClrMapping/>
  </p:clrMapOvr>
  <p:transition spd="fast">
    <p:fade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91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16843682" y="6526879"/>
            <a:ext cx="1963989" cy="1963989"/>
          </a:xfrm>
          <a:custGeom>
            <a:avLst/>
            <a:gdLst/>
            <a:ahLst/>
            <a:cxnLst/>
            <a:rect r="r" b="b" t="t" l="l"/>
            <a:pathLst>
              <a:path h="1963989" w="1963989">
                <a:moveTo>
                  <a:pt x="1963989" y="0"/>
                </a:moveTo>
                <a:lnTo>
                  <a:pt x="0" y="0"/>
                </a:lnTo>
                <a:lnTo>
                  <a:pt x="0" y="1963989"/>
                </a:lnTo>
                <a:lnTo>
                  <a:pt x="1963989" y="1963989"/>
                </a:lnTo>
                <a:lnTo>
                  <a:pt x="1963989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517736" y="6526879"/>
            <a:ext cx="1963989" cy="1963989"/>
          </a:xfrm>
          <a:custGeom>
            <a:avLst/>
            <a:gdLst/>
            <a:ahLst/>
            <a:cxnLst/>
            <a:rect r="r" b="b" t="t" l="l"/>
            <a:pathLst>
              <a:path h="1963989" w="1963989">
                <a:moveTo>
                  <a:pt x="0" y="0"/>
                </a:moveTo>
                <a:lnTo>
                  <a:pt x="1963989" y="0"/>
                </a:lnTo>
                <a:lnTo>
                  <a:pt x="1963989" y="1963989"/>
                </a:lnTo>
                <a:lnTo>
                  <a:pt x="0" y="19639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870687" y="7161437"/>
            <a:ext cx="47625" cy="694874"/>
            <a:chOff x="0" y="0"/>
            <a:chExt cx="12543" cy="18301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2543" cy="183012"/>
            </a:xfrm>
            <a:custGeom>
              <a:avLst/>
              <a:gdLst/>
              <a:ahLst/>
              <a:cxnLst/>
              <a:rect r="r" b="b" t="t" l="l"/>
              <a:pathLst>
                <a:path h="183012" w="12543">
                  <a:moveTo>
                    <a:pt x="6272" y="0"/>
                  </a:moveTo>
                  <a:lnTo>
                    <a:pt x="6272" y="0"/>
                  </a:lnTo>
                  <a:cubicBezTo>
                    <a:pt x="7935" y="0"/>
                    <a:pt x="9530" y="661"/>
                    <a:pt x="10706" y="1837"/>
                  </a:cubicBezTo>
                  <a:cubicBezTo>
                    <a:pt x="11882" y="3013"/>
                    <a:pt x="12543" y="4608"/>
                    <a:pt x="12543" y="6272"/>
                  </a:cubicBezTo>
                  <a:lnTo>
                    <a:pt x="12543" y="176740"/>
                  </a:lnTo>
                  <a:cubicBezTo>
                    <a:pt x="12543" y="178404"/>
                    <a:pt x="11882" y="179999"/>
                    <a:pt x="10706" y="181175"/>
                  </a:cubicBezTo>
                  <a:cubicBezTo>
                    <a:pt x="9530" y="182351"/>
                    <a:pt x="7935" y="183012"/>
                    <a:pt x="6272" y="183012"/>
                  </a:cubicBezTo>
                  <a:lnTo>
                    <a:pt x="6272" y="183012"/>
                  </a:lnTo>
                  <a:cubicBezTo>
                    <a:pt x="4608" y="183012"/>
                    <a:pt x="3013" y="182351"/>
                    <a:pt x="1837" y="181175"/>
                  </a:cubicBezTo>
                  <a:cubicBezTo>
                    <a:pt x="661" y="179999"/>
                    <a:pt x="0" y="178404"/>
                    <a:pt x="0" y="176740"/>
                  </a:cubicBezTo>
                  <a:lnTo>
                    <a:pt x="0" y="6272"/>
                  </a:lnTo>
                  <a:cubicBezTo>
                    <a:pt x="0" y="4608"/>
                    <a:pt x="661" y="3013"/>
                    <a:pt x="1837" y="1837"/>
                  </a:cubicBezTo>
                  <a:cubicBezTo>
                    <a:pt x="3013" y="661"/>
                    <a:pt x="4608" y="0"/>
                    <a:pt x="6272" y="0"/>
                  </a:cubicBez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28575"/>
              <a:ext cx="12543" cy="2115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7186633" y="7161437"/>
            <a:ext cx="72667" cy="694874"/>
            <a:chOff x="0" y="0"/>
            <a:chExt cx="19139" cy="18301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9139" cy="183012"/>
            </a:xfrm>
            <a:custGeom>
              <a:avLst/>
              <a:gdLst/>
              <a:ahLst/>
              <a:cxnLst/>
              <a:rect r="r" b="b" t="t" l="l"/>
              <a:pathLst>
                <a:path h="183012" w="19139">
                  <a:moveTo>
                    <a:pt x="9569" y="0"/>
                  </a:moveTo>
                  <a:lnTo>
                    <a:pt x="9569" y="0"/>
                  </a:lnTo>
                  <a:cubicBezTo>
                    <a:pt x="14854" y="0"/>
                    <a:pt x="19139" y="4284"/>
                    <a:pt x="19139" y="9569"/>
                  </a:cubicBezTo>
                  <a:lnTo>
                    <a:pt x="19139" y="173443"/>
                  </a:lnTo>
                  <a:cubicBezTo>
                    <a:pt x="19139" y="175981"/>
                    <a:pt x="18130" y="178415"/>
                    <a:pt x="16336" y="180209"/>
                  </a:cubicBezTo>
                  <a:cubicBezTo>
                    <a:pt x="14541" y="182004"/>
                    <a:pt x="12107" y="183012"/>
                    <a:pt x="9569" y="183012"/>
                  </a:cubicBezTo>
                  <a:lnTo>
                    <a:pt x="9569" y="183012"/>
                  </a:lnTo>
                  <a:cubicBezTo>
                    <a:pt x="7031" y="183012"/>
                    <a:pt x="4597" y="182004"/>
                    <a:pt x="2803" y="180209"/>
                  </a:cubicBezTo>
                  <a:cubicBezTo>
                    <a:pt x="1008" y="178415"/>
                    <a:pt x="0" y="175981"/>
                    <a:pt x="0" y="173443"/>
                  </a:cubicBezTo>
                  <a:lnTo>
                    <a:pt x="0" y="9569"/>
                  </a:lnTo>
                  <a:cubicBezTo>
                    <a:pt x="0" y="7031"/>
                    <a:pt x="1008" y="4597"/>
                    <a:pt x="2803" y="2803"/>
                  </a:cubicBezTo>
                  <a:cubicBezTo>
                    <a:pt x="4597" y="1008"/>
                    <a:pt x="7031" y="0"/>
                    <a:pt x="9569" y="0"/>
                  </a:cubicBez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28575"/>
              <a:ext cx="19139" cy="2115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sp>
        <p:nvSpPr>
          <p:cNvPr name="AutoShape 10" id="10"/>
          <p:cNvSpPr/>
          <p:nvPr/>
        </p:nvSpPr>
        <p:spPr>
          <a:xfrm rot="5574733">
            <a:off x="-2571638" y="5259450"/>
            <a:ext cx="7106428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1" id="11"/>
          <p:cNvSpPr/>
          <p:nvPr/>
        </p:nvSpPr>
        <p:spPr>
          <a:xfrm rot="5574733">
            <a:off x="13753382" y="5259450"/>
            <a:ext cx="7106428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2" id="12"/>
          <p:cNvSpPr txBox="true"/>
          <p:nvPr/>
        </p:nvSpPr>
        <p:spPr>
          <a:xfrm rot="0">
            <a:off x="-1478376" y="1243761"/>
            <a:ext cx="13314600" cy="885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43"/>
              </a:lnSpc>
              <a:spcBef>
                <a:spcPct val="0"/>
              </a:spcBef>
            </a:pPr>
            <a:r>
              <a:rPr lang="en-US" sz="5869">
                <a:solidFill>
                  <a:srgbClr val="FFDE59"/>
                </a:solidFill>
                <a:latin typeface="TT Lakes Neue"/>
                <a:ea typeface="TT Lakes Neue"/>
                <a:cs typeface="TT Lakes Neue"/>
                <a:sym typeface="TT Lakes Neue"/>
              </a:rPr>
              <a:t>TABLE OF CONTENTS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1336116" y="2363306"/>
            <a:ext cx="15338308" cy="9150110"/>
            <a:chOff x="0" y="0"/>
            <a:chExt cx="20451077" cy="12200147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2825183"/>
              <a:ext cx="3610400" cy="3484937"/>
            </a:xfrm>
            <a:custGeom>
              <a:avLst/>
              <a:gdLst/>
              <a:ahLst/>
              <a:cxnLst/>
              <a:rect r="r" b="b" t="t" l="l"/>
              <a:pathLst>
                <a:path h="3484937" w="3610400">
                  <a:moveTo>
                    <a:pt x="0" y="0"/>
                  </a:moveTo>
                  <a:lnTo>
                    <a:pt x="3610400" y="0"/>
                  </a:lnTo>
                  <a:lnTo>
                    <a:pt x="3610400" y="3484937"/>
                  </a:lnTo>
                  <a:lnTo>
                    <a:pt x="0" y="34849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3658010" cy="3530892"/>
            </a:xfrm>
            <a:custGeom>
              <a:avLst/>
              <a:gdLst/>
              <a:ahLst/>
              <a:cxnLst/>
              <a:rect r="r" b="b" t="t" l="l"/>
              <a:pathLst>
                <a:path h="3530892" w="3658010">
                  <a:moveTo>
                    <a:pt x="0" y="0"/>
                  </a:moveTo>
                  <a:lnTo>
                    <a:pt x="3658010" y="0"/>
                  </a:lnTo>
                  <a:lnTo>
                    <a:pt x="3658010" y="3530892"/>
                  </a:lnTo>
                  <a:lnTo>
                    <a:pt x="0" y="35308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16" id="16"/>
            <p:cNvGrpSpPr/>
            <p:nvPr/>
          </p:nvGrpSpPr>
          <p:grpSpPr>
            <a:xfrm rot="0">
              <a:off x="733258" y="3714093"/>
              <a:ext cx="2143550" cy="1702427"/>
              <a:chOff x="0" y="0"/>
              <a:chExt cx="2569600" cy="2040800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2569591" cy="2040763"/>
              </a:xfrm>
              <a:custGeom>
                <a:avLst/>
                <a:gdLst/>
                <a:ahLst/>
                <a:cxnLst/>
                <a:rect r="r" b="b" t="t" l="l"/>
                <a:pathLst>
                  <a:path h="2040763" w="2569591">
                    <a:moveTo>
                      <a:pt x="0" y="0"/>
                    </a:moveTo>
                    <a:lnTo>
                      <a:pt x="2569591" y="0"/>
                    </a:lnTo>
                    <a:lnTo>
                      <a:pt x="2569591" y="2040763"/>
                    </a:lnTo>
                    <a:lnTo>
                      <a:pt x="0" y="2040763"/>
                    </a:lnTo>
                    <a:close/>
                  </a:path>
                </a:pathLst>
              </a:custGeom>
              <a:solidFill>
                <a:srgbClr val="FFDE59"/>
              </a:solidFill>
            </p:spPr>
          </p:sp>
        </p:grpSp>
        <p:grpSp>
          <p:nvGrpSpPr>
            <p:cNvPr name="Group 18" id="18"/>
            <p:cNvGrpSpPr/>
            <p:nvPr/>
          </p:nvGrpSpPr>
          <p:grpSpPr>
            <a:xfrm rot="0">
              <a:off x="742871" y="870162"/>
              <a:ext cx="2171816" cy="1724877"/>
              <a:chOff x="0" y="0"/>
              <a:chExt cx="2569600" cy="2040800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2569591" cy="2040763"/>
              </a:xfrm>
              <a:custGeom>
                <a:avLst/>
                <a:gdLst/>
                <a:ahLst/>
                <a:cxnLst/>
                <a:rect r="r" b="b" t="t" l="l"/>
                <a:pathLst>
                  <a:path h="2040763" w="2569591">
                    <a:moveTo>
                      <a:pt x="0" y="0"/>
                    </a:moveTo>
                    <a:lnTo>
                      <a:pt x="2569591" y="0"/>
                    </a:lnTo>
                    <a:lnTo>
                      <a:pt x="2569591" y="2040763"/>
                    </a:lnTo>
                    <a:lnTo>
                      <a:pt x="0" y="2040763"/>
                    </a:lnTo>
                    <a:close/>
                  </a:path>
                </a:pathLst>
              </a:custGeom>
              <a:solidFill>
                <a:srgbClr val="FFDE59"/>
              </a:solidFill>
            </p:spPr>
          </p:sp>
        </p:grpSp>
        <p:sp>
          <p:nvSpPr>
            <p:cNvPr name="TextBox 20" id="20"/>
            <p:cNvSpPr txBox="true"/>
            <p:nvPr/>
          </p:nvSpPr>
          <p:spPr>
            <a:xfrm rot="0">
              <a:off x="3293477" y="1285924"/>
              <a:ext cx="5957670" cy="8566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008"/>
                </a:lnSpc>
              </a:pPr>
              <a:r>
                <a:rPr lang="en-US" sz="4173">
                  <a:solidFill>
                    <a:srgbClr val="FFFFFF"/>
                  </a:solidFill>
                  <a:latin typeface="TT Lakes Neue"/>
                  <a:ea typeface="TT Lakes Neue"/>
                  <a:cs typeface="TT Lakes Neue"/>
                  <a:sym typeface="TT Lakes Neue"/>
                </a:rPr>
                <a:t>INTRODUCTION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1024068" y="1105867"/>
              <a:ext cx="1609423" cy="124393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302"/>
                </a:lnSpc>
              </a:pPr>
              <a:r>
                <a:rPr lang="en-US" sz="6085">
                  <a:solidFill>
                    <a:srgbClr val="00000D"/>
                  </a:solidFill>
                  <a:latin typeface="TT Lakes Neue"/>
                  <a:ea typeface="TT Lakes Neue"/>
                  <a:cs typeface="TT Lakes Neue"/>
                  <a:sym typeface="TT Lakes Neue"/>
                </a:rPr>
                <a:t>01</a:t>
              </a: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1010795" y="3965660"/>
              <a:ext cx="1588476" cy="12088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207"/>
                </a:lnSpc>
              </a:pPr>
              <a:r>
                <a:rPr lang="en-US" sz="6006">
                  <a:solidFill>
                    <a:srgbClr val="00000D"/>
                  </a:solidFill>
                  <a:latin typeface="TT Lakes Neue"/>
                  <a:ea typeface="TT Lakes Neue"/>
                  <a:cs typeface="TT Lakes Neue"/>
                  <a:sym typeface="TT Lakes Neue"/>
                </a:rPr>
                <a:t>02</a:t>
              </a:r>
            </a:p>
          </p:txBody>
        </p:sp>
        <p:grpSp>
          <p:nvGrpSpPr>
            <p:cNvPr name="Group 23" id="23"/>
            <p:cNvGrpSpPr/>
            <p:nvPr/>
          </p:nvGrpSpPr>
          <p:grpSpPr>
            <a:xfrm rot="0">
              <a:off x="4578865" y="492101"/>
              <a:ext cx="179013" cy="179013"/>
              <a:chOff x="0" y="0"/>
              <a:chExt cx="211800" cy="211800"/>
            </a:xfrm>
          </p:grpSpPr>
          <p:sp>
            <p:nvSpPr>
              <p:cNvPr name="Freeform 24" id="24"/>
              <p:cNvSpPr/>
              <p:nvPr/>
            </p:nvSpPr>
            <p:spPr>
              <a:xfrm flipH="false" flipV="false" rot="0">
                <a:off x="12700" y="12700"/>
                <a:ext cx="186436" cy="186436"/>
              </a:xfrm>
              <a:custGeom>
                <a:avLst/>
                <a:gdLst/>
                <a:ahLst/>
                <a:cxnLst/>
                <a:rect r="r" b="b" t="t" l="l"/>
                <a:pathLst>
                  <a:path h="186436" w="186436">
                    <a:moveTo>
                      <a:pt x="0" y="93218"/>
                    </a:moveTo>
                    <a:cubicBezTo>
                      <a:pt x="0" y="41783"/>
                      <a:pt x="41783" y="0"/>
                      <a:pt x="93218" y="0"/>
                    </a:cubicBezTo>
                    <a:cubicBezTo>
                      <a:pt x="144653" y="0"/>
                      <a:pt x="186436" y="41783"/>
                      <a:pt x="186436" y="93218"/>
                    </a:cubicBezTo>
                    <a:cubicBezTo>
                      <a:pt x="186436" y="144653"/>
                      <a:pt x="144653" y="186436"/>
                      <a:pt x="93218" y="186436"/>
                    </a:cubicBezTo>
                    <a:cubicBezTo>
                      <a:pt x="41783" y="186436"/>
                      <a:pt x="0" y="144653"/>
                      <a:pt x="0" y="93218"/>
                    </a:cubicBezTo>
                    <a:close/>
                  </a:path>
                </a:pathLst>
              </a:custGeom>
              <a:solidFill>
                <a:srgbClr val="B68D40"/>
              </a:solidFill>
            </p:spPr>
          </p:sp>
          <p:sp>
            <p:nvSpPr>
              <p:cNvPr name="Freeform 25" id="25"/>
              <p:cNvSpPr/>
              <p:nvPr/>
            </p:nvSpPr>
            <p:spPr>
              <a:xfrm flipH="false" flipV="false" rot="0">
                <a:off x="0" y="0"/>
                <a:ext cx="211836" cy="211836"/>
              </a:xfrm>
              <a:custGeom>
                <a:avLst/>
                <a:gdLst/>
                <a:ahLst/>
                <a:cxnLst/>
                <a:rect r="r" b="b" t="t" l="l"/>
                <a:pathLst>
                  <a:path h="211836" w="211836">
                    <a:moveTo>
                      <a:pt x="0" y="105918"/>
                    </a:moveTo>
                    <a:cubicBezTo>
                      <a:pt x="0" y="47371"/>
                      <a:pt x="47371" y="0"/>
                      <a:pt x="105918" y="0"/>
                    </a:cubicBezTo>
                    <a:lnTo>
                      <a:pt x="105918" y="12700"/>
                    </a:lnTo>
                    <a:lnTo>
                      <a:pt x="105918" y="0"/>
                    </a:lnTo>
                    <a:cubicBezTo>
                      <a:pt x="164465" y="0"/>
                      <a:pt x="211836" y="47371"/>
                      <a:pt x="211836" y="105918"/>
                    </a:cubicBezTo>
                    <a:cubicBezTo>
                      <a:pt x="211836" y="164465"/>
                      <a:pt x="164465" y="211836"/>
                      <a:pt x="105918" y="211836"/>
                    </a:cubicBezTo>
                    <a:lnTo>
                      <a:pt x="105918" y="199136"/>
                    </a:lnTo>
                    <a:lnTo>
                      <a:pt x="105918" y="211836"/>
                    </a:lnTo>
                    <a:cubicBezTo>
                      <a:pt x="47371" y="211836"/>
                      <a:pt x="0" y="164338"/>
                      <a:pt x="0" y="105918"/>
                    </a:cubicBezTo>
                    <a:lnTo>
                      <a:pt x="12700" y="105918"/>
                    </a:lnTo>
                    <a:lnTo>
                      <a:pt x="23749" y="112141"/>
                    </a:lnTo>
                    <a:cubicBezTo>
                      <a:pt x="20955" y="117221"/>
                      <a:pt x="14986" y="119634"/>
                      <a:pt x="9525" y="118237"/>
                    </a:cubicBezTo>
                    <a:cubicBezTo>
                      <a:pt x="4064" y="116840"/>
                      <a:pt x="0" y="111633"/>
                      <a:pt x="0" y="105918"/>
                    </a:cubicBezTo>
                    <a:moveTo>
                      <a:pt x="25400" y="105918"/>
                    </a:moveTo>
                    <a:lnTo>
                      <a:pt x="12700" y="105918"/>
                    </a:lnTo>
                    <a:lnTo>
                      <a:pt x="1651" y="99695"/>
                    </a:lnTo>
                    <a:cubicBezTo>
                      <a:pt x="4445" y="94615"/>
                      <a:pt x="10414" y="92202"/>
                      <a:pt x="15875" y="93599"/>
                    </a:cubicBezTo>
                    <a:cubicBezTo>
                      <a:pt x="21336" y="94996"/>
                      <a:pt x="25400" y="100076"/>
                      <a:pt x="25400" y="105918"/>
                    </a:cubicBezTo>
                    <a:cubicBezTo>
                      <a:pt x="25400" y="150368"/>
                      <a:pt x="61468" y="186436"/>
                      <a:pt x="105918" y="186436"/>
                    </a:cubicBezTo>
                    <a:cubicBezTo>
                      <a:pt x="150368" y="186436"/>
                      <a:pt x="186436" y="150368"/>
                      <a:pt x="186436" y="105918"/>
                    </a:cubicBezTo>
                    <a:lnTo>
                      <a:pt x="199136" y="105918"/>
                    </a:lnTo>
                    <a:lnTo>
                      <a:pt x="186436" y="105918"/>
                    </a:lnTo>
                    <a:cubicBezTo>
                      <a:pt x="186436" y="61468"/>
                      <a:pt x="150368" y="25400"/>
                      <a:pt x="105918" y="25400"/>
                    </a:cubicBezTo>
                    <a:lnTo>
                      <a:pt x="105918" y="12700"/>
                    </a:lnTo>
                    <a:lnTo>
                      <a:pt x="105918" y="25400"/>
                    </a:lnTo>
                    <a:cubicBezTo>
                      <a:pt x="61468" y="25400"/>
                      <a:pt x="25400" y="61468"/>
                      <a:pt x="25400" y="105918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name="AutoShape 26" id="26"/>
            <p:cNvSpPr/>
            <p:nvPr/>
          </p:nvSpPr>
          <p:spPr>
            <a:xfrm flipH="true">
              <a:off x="1818115" y="576241"/>
              <a:ext cx="2782217" cy="310187"/>
            </a:xfrm>
            <a:prstGeom prst="line">
              <a:avLst/>
            </a:prstGeom>
            <a:ln cap="rnd" w="12101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  <p:grpSp>
          <p:nvGrpSpPr>
            <p:cNvPr name="Group 27" id="27"/>
            <p:cNvGrpSpPr/>
            <p:nvPr/>
          </p:nvGrpSpPr>
          <p:grpSpPr>
            <a:xfrm rot="0">
              <a:off x="4519326" y="3340786"/>
              <a:ext cx="176683" cy="176683"/>
              <a:chOff x="0" y="0"/>
              <a:chExt cx="211800" cy="211800"/>
            </a:xfrm>
          </p:grpSpPr>
          <p:sp>
            <p:nvSpPr>
              <p:cNvPr name="Freeform 28" id="28"/>
              <p:cNvSpPr/>
              <p:nvPr/>
            </p:nvSpPr>
            <p:spPr>
              <a:xfrm flipH="false" flipV="false" rot="0">
                <a:off x="12700" y="12700"/>
                <a:ext cx="186436" cy="186436"/>
              </a:xfrm>
              <a:custGeom>
                <a:avLst/>
                <a:gdLst/>
                <a:ahLst/>
                <a:cxnLst/>
                <a:rect r="r" b="b" t="t" l="l"/>
                <a:pathLst>
                  <a:path h="186436" w="186436">
                    <a:moveTo>
                      <a:pt x="0" y="93218"/>
                    </a:moveTo>
                    <a:cubicBezTo>
                      <a:pt x="0" y="41783"/>
                      <a:pt x="41783" y="0"/>
                      <a:pt x="93218" y="0"/>
                    </a:cubicBezTo>
                    <a:cubicBezTo>
                      <a:pt x="144653" y="0"/>
                      <a:pt x="186436" y="41783"/>
                      <a:pt x="186436" y="93218"/>
                    </a:cubicBezTo>
                    <a:cubicBezTo>
                      <a:pt x="186436" y="144653"/>
                      <a:pt x="144653" y="186436"/>
                      <a:pt x="93218" y="186436"/>
                    </a:cubicBezTo>
                    <a:cubicBezTo>
                      <a:pt x="41783" y="186436"/>
                      <a:pt x="0" y="144653"/>
                      <a:pt x="0" y="93218"/>
                    </a:cubicBezTo>
                    <a:close/>
                  </a:path>
                </a:pathLst>
              </a:custGeom>
              <a:solidFill>
                <a:srgbClr val="B68D40"/>
              </a:solidFill>
            </p:spPr>
          </p:sp>
          <p:sp>
            <p:nvSpPr>
              <p:cNvPr name="Freeform 29" id="29"/>
              <p:cNvSpPr/>
              <p:nvPr/>
            </p:nvSpPr>
            <p:spPr>
              <a:xfrm flipH="false" flipV="false" rot="0">
                <a:off x="0" y="0"/>
                <a:ext cx="211836" cy="211836"/>
              </a:xfrm>
              <a:custGeom>
                <a:avLst/>
                <a:gdLst/>
                <a:ahLst/>
                <a:cxnLst/>
                <a:rect r="r" b="b" t="t" l="l"/>
                <a:pathLst>
                  <a:path h="211836" w="211836">
                    <a:moveTo>
                      <a:pt x="0" y="105918"/>
                    </a:moveTo>
                    <a:cubicBezTo>
                      <a:pt x="0" y="47371"/>
                      <a:pt x="47371" y="0"/>
                      <a:pt x="105918" y="0"/>
                    </a:cubicBezTo>
                    <a:lnTo>
                      <a:pt x="105918" y="12700"/>
                    </a:lnTo>
                    <a:lnTo>
                      <a:pt x="105918" y="0"/>
                    </a:lnTo>
                    <a:cubicBezTo>
                      <a:pt x="164465" y="0"/>
                      <a:pt x="211836" y="47371"/>
                      <a:pt x="211836" y="105918"/>
                    </a:cubicBezTo>
                    <a:cubicBezTo>
                      <a:pt x="211836" y="164465"/>
                      <a:pt x="164465" y="211836"/>
                      <a:pt x="105918" y="211836"/>
                    </a:cubicBezTo>
                    <a:lnTo>
                      <a:pt x="105918" y="199136"/>
                    </a:lnTo>
                    <a:lnTo>
                      <a:pt x="105918" y="211836"/>
                    </a:lnTo>
                    <a:cubicBezTo>
                      <a:pt x="47371" y="211836"/>
                      <a:pt x="0" y="164338"/>
                      <a:pt x="0" y="105918"/>
                    </a:cubicBezTo>
                    <a:lnTo>
                      <a:pt x="12700" y="105918"/>
                    </a:lnTo>
                    <a:lnTo>
                      <a:pt x="23749" y="112141"/>
                    </a:lnTo>
                    <a:cubicBezTo>
                      <a:pt x="20955" y="117221"/>
                      <a:pt x="14986" y="119634"/>
                      <a:pt x="9525" y="118237"/>
                    </a:cubicBezTo>
                    <a:cubicBezTo>
                      <a:pt x="4064" y="116840"/>
                      <a:pt x="0" y="111633"/>
                      <a:pt x="0" y="105918"/>
                    </a:cubicBezTo>
                    <a:moveTo>
                      <a:pt x="25400" y="105918"/>
                    </a:moveTo>
                    <a:lnTo>
                      <a:pt x="12700" y="105918"/>
                    </a:lnTo>
                    <a:lnTo>
                      <a:pt x="1651" y="99695"/>
                    </a:lnTo>
                    <a:cubicBezTo>
                      <a:pt x="4445" y="94615"/>
                      <a:pt x="10414" y="92202"/>
                      <a:pt x="15875" y="93599"/>
                    </a:cubicBezTo>
                    <a:cubicBezTo>
                      <a:pt x="21336" y="94996"/>
                      <a:pt x="25400" y="100076"/>
                      <a:pt x="25400" y="105918"/>
                    </a:cubicBezTo>
                    <a:cubicBezTo>
                      <a:pt x="25400" y="150368"/>
                      <a:pt x="61468" y="186436"/>
                      <a:pt x="105918" y="186436"/>
                    </a:cubicBezTo>
                    <a:cubicBezTo>
                      <a:pt x="150368" y="186436"/>
                      <a:pt x="186436" y="150368"/>
                      <a:pt x="186436" y="105918"/>
                    </a:cubicBezTo>
                    <a:lnTo>
                      <a:pt x="199136" y="105918"/>
                    </a:lnTo>
                    <a:lnTo>
                      <a:pt x="186436" y="105918"/>
                    </a:lnTo>
                    <a:cubicBezTo>
                      <a:pt x="186436" y="61468"/>
                      <a:pt x="150368" y="25400"/>
                      <a:pt x="105918" y="25400"/>
                    </a:cubicBezTo>
                    <a:lnTo>
                      <a:pt x="105918" y="12700"/>
                    </a:lnTo>
                    <a:lnTo>
                      <a:pt x="105918" y="25400"/>
                    </a:lnTo>
                    <a:cubicBezTo>
                      <a:pt x="61468" y="25400"/>
                      <a:pt x="25400" y="61468"/>
                      <a:pt x="25400" y="105918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name="AutoShape 30" id="30"/>
            <p:cNvSpPr/>
            <p:nvPr/>
          </p:nvSpPr>
          <p:spPr>
            <a:xfrm flipH="true">
              <a:off x="1794508" y="3423830"/>
              <a:ext cx="2746006" cy="306150"/>
            </a:xfrm>
            <a:prstGeom prst="line">
              <a:avLst/>
            </a:prstGeom>
            <a:ln cap="rnd" w="12101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31" id="31"/>
            <p:cNvSpPr txBox="true"/>
            <p:nvPr/>
          </p:nvSpPr>
          <p:spPr>
            <a:xfrm rot="0">
              <a:off x="3328578" y="4134518"/>
              <a:ext cx="5922569" cy="8566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008"/>
                </a:lnSpc>
              </a:pPr>
              <a:r>
                <a:rPr lang="en-US" sz="4173">
                  <a:solidFill>
                    <a:srgbClr val="FFFFFF"/>
                  </a:solidFill>
                  <a:latin typeface="TT Lakes Neue"/>
                  <a:ea typeface="TT Lakes Neue"/>
                  <a:cs typeface="TT Lakes Neue"/>
                  <a:sym typeface="TT Lakes Neue"/>
                </a:rPr>
                <a:t>ARCHITECTURE</a:t>
              </a:r>
            </a:p>
          </p:txBody>
        </p:sp>
        <p:sp>
          <p:nvSpPr>
            <p:cNvPr name="Freeform 32" id="32"/>
            <p:cNvSpPr/>
            <p:nvPr/>
          </p:nvSpPr>
          <p:spPr>
            <a:xfrm flipH="false" flipV="false" rot="0">
              <a:off x="13315141" y="8715210"/>
              <a:ext cx="3610400" cy="3484937"/>
            </a:xfrm>
            <a:custGeom>
              <a:avLst/>
              <a:gdLst/>
              <a:ahLst/>
              <a:cxnLst/>
              <a:rect r="r" b="b" t="t" l="l"/>
              <a:pathLst>
                <a:path h="3484937" w="3610400">
                  <a:moveTo>
                    <a:pt x="0" y="0"/>
                  </a:moveTo>
                  <a:lnTo>
                    <a:pt x="3610400" y="0"/>
                  </a:lnTo>
                  <a:lnTo>
                    <a:pt x="3610400" y="3484937"/>
                  </a:lnTo>
                  <a:lnTo>
                    <a:pt x="0" y="34849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3" id="33"/>
            <p:cNvSpPr/>
            <p:nvPr/>
          </p:nvSpPr>
          <p:spPr>
            <a:xfrm flipH="false" flipV="false" rot="0">
              <a:off x="10437058" y="2950403"/>
              <a:ext cx="3610400" cy="3484937"/>
            </a:xfrm>
            <a:custGeom>
              <a:avLst/>
              <a:gdLst/>
              <a:ahLst/>
              <a:cxnLst/>
              <a:rect r="r" b="b" t="t" l="l"/>
              <a:pathLst>
                <a:path h="3484937" w="3610400">
                  <a:moveTo>
                    <a:pt x="0" y="0"/>
                  </a:moveTo>
                  <a:lnTo>
                    <a:pt x="3610400" y="0"/>
                  </a:lnTo>
                  <a:lnTo>
                    <a:pt x="3610400" y="3484938"/>
                  </a:lnTo>
                  <a:lnTo>
                    <a:pt x="0" y="34849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4" id="34"/>
            <p:cNvSpPr/>
            <p:nvPr/>
          </p:nvSpPr>
          <p:spPr>
            <a:xfrm flipH="false" flipV="false" rot="0">
              <a:off x="10437058" y="125220"/>
              <a:ext cx="3658010" cy="3530892"/>
            </a:xfrm>
            <a:custGeom>
              <a:avLst/>
              <a:gdLst/>
              <a:ahLst/>
              <a:cxnLst/>
              <a:rect r="r" b="b" t="t" l="l"/>
              <a:pathLst>
                <a:path h="3530892" w="3658010">
                  <a:moveTo>
                    <a:pt x="0" y="0"/>
                  </a:moveTo>
                  <a:lnTo>
                    <a:pt x="3658010" y="0"/>
                  </a:lnTo>
                  <a:lnTo>
                    <a:pt x="3658010" y="3530893"/>
                  </a:lnTo>
                  <a:lnTo>
                    <a:pt x="0" y="35308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35" id="35"/>
            <p:cNvGrpSpPr/>
            <p:nvPr/>
          </p:nvGrpSpPr>
          <p:grpSpPr>
            <a:xfrm rot="0">
              <a:off x="11170316" y="3839314"/>
              <a:ext cx="2143550" cy="1702427"/>
              <a:chOff x="0" y="0"/>
              <a:chExt cx="2569600" cy="2040800"/>
            </a:xfrm>
          </p:grpSpPr>
          <p:sp>
            <p:nvSpPr>
              <p:cNvPr name="Freeform 36" id="36"/>
              <p:cNvSpPr/>
              <p:nvPr/>
            </p:nvSpPr>
            <p:spPr>
              <a:xfrm flipH="false" flipV="false" rot="0">
                <a:off x="0" y="0"/>
                <a:ext cx="2569591" cy="2040763"/>
              </a:xfrm>
              <a:custGeom>
                <a:avLst/>
                <a:gdLst/>
                <a:ahLst/>
                <a:cxnLst/>
                <a:rect r="r" b="b" t="t" l="l"/>
                <a:pathLst>
                  <a:path h="2040763" w="2569591">
                    <a:moveTo>
                      <a:pt x="0" y="0"/>
                    </a:moveTo>
                    <a:lnTo>
                      <a:pt x="2569591" y="0"/>
                    </a:lnTo>
                    <a:lnTo>
                      <a:pt x="2569591" y="2040763"/>
                    </a:lnTo>
                    <a:lnTo>
                      <a:pt x="0" y="2040763"/>
                    </a:lnTo>
                    <a:close/>
                  </a:path>
                </a:pathLst>
              </a:custGeom>
              <a:solidFill>
                <a:srgbClr val="FFDE59"/>
              </a:solidFill>
            </p:spPr>
          </p:sp>
        </p:grpSp>
        <p:grpSp>
          <p:nvGrpSpPr>
            <p:cNvPr name="Group 37" id="37"/>
            <p:cNvGrpSpPr/>
            <p:nvPr/>
          </p:nvGrpSpPr>
          <p:grpSpPr>
            <a:xfrm rot="0">
              <a:off x="11179929" y="995383"/>
              <a:ext cx="2171816" cy="1724877"/>
              <a:chOff x="0" y="0"/>
              <a:chExt cx="2569600" cy="2040800"/>
            </a:xfrm>
          </p:grpSpPr>
          <p:sp>
            <p:nvSpPr>
              <p:cNvPr name="Freeform 38" id="38"/>
              <p:cNvSpPr/>
              <p:nvPr/>
            </p:nvSpPr>
            <p:spPr>
              <a:xfrm flipH="false" flipV="false" rot="0">
                <a:off x="0" y="0"/>
                <a:ext cx="2569591" cy="2040763"/>
              </a:xfrm>
              <a:custGeom>
                <a:avLst/>
                <a:gdLst/>
                <a:ahLst/>
                <a:cxnLst/>
                <a:rect r="r" b="b" t="t" l="l"/>
                <a:pathLst>
                  <a:path h="2040763" w="2569591">
                    <a:moveTo>
                      <a:pt x="0" y="0"/>
                    </a:moveTo>
                    <a:lnTo>
                      <a:pt x="2569591" y="0"/>
                    </a:lnTo>
                    <a:lnTo>
                      <a:pt x="2569591" y="2040763"/>
                    </a:lnTo>
                    <a:lnTo>
                      <a:pt x="0" y="2040763"/>
                    </a:lnTo>
                    <a:close/>
                  </a:path>
                </a:pathLst>
              </a:custGeom>
              <a:solidFill>
                <a:srgbClr val="FFDE59"/>
              </a:solidFill>
            </p:spPr>
          </p:sp>
        </p:grpSp>
        <p:sp>
          <p:nvSpPr>
            <p:cNvPr name="TextBox 39" id="39"/>
            <p:cNvSpPr txBox="true"/>
            <p:nvPr/>
          </p:nvSpPr>
          <p:spPr>
            <a:xfrm rot="0">
              <a:off x="13730535" y="1411144"/>
              <a:ext cx="6720543" cy="8566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008"/>
                </a:lnSpc>
              </a:pPr>
              <a:r>
                <a:rPr lang="en-US" sz="4173">
                  <a:solidFill>
                    <a:srgbClr val="FFFFFF"/>
                  </a:solidFill>
                  <a:latin typeface="TT Lakes Neue"/>
                  <a:ea typeface="TT Lakes Neue"/>
                  <a:cs typeface="TT Lakes Neue"/>
                  <a:sym typeface="TT Lakes Neue"/>
                </a:rPr>
                <a:t>FAULT TOLERANCE</a:t>
              </a:r>
            </a:p>
          </p:txBody>
        </p:sp>
        <p:sp>
          <p:nvSpPr>
            <p:cNvPr name="TextBox 40" id="40"/>
            <p:cNvSpPr txBox="true"/>
            <p:nvPr/>
          </p:nvSpPr>
          <p:spPr>
            <a:xfrm rot="0">
              <a:off x="11461126" y="1231087"/>
              <a:ext cx="1609423" cy="124393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302"/>
                </a:lnSpc>
              </a:pPr>
              <a:r>
                <a:rPr lang="en-US" sz="6085">
                  <a:solidFill>
                    <a:srgbClr val="00000D"/>
                  </a:solidFill>
                  <a:latin typeface="TT Lakes Neue"/>
                  <a:ea typeface="TT Lakes Neue"/>
                  <a:cs typeface="TT Lakes Neue"/>
                  <a:sym typeface="TT Lakes Neue"/>
                </a:rPr>
                <a:t>04</a:t>
              </a:r>
            </a:p>
          </p:txBody>
        </p:sp>
        <p:sp>
          <p:nvSpPr>
            <p:cNvPr name="TextBox 41" id="41"/>
            <p:cNvSpPr txBox="true"/>
            <p:nvPr/>
          </p:nvSpPr>
          <p:spPr>
            <a:xfrm rot="0">
              <a:off x="11447853" y="4090881"/>
              <a:ext cx="1588476" cy="12088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207"/>
                </a:lnSpc>
              </a:pPr>
              <a:r>
                <a:rPr lang="en-US" sz="6006">
                  <a:solidFill>
                    <a:srgbClr val="00000D"/>
                  </a:solidFill>
                  <a:latin typeface="TT Lakes Neue"/>
                  <a:ea typeface="TT Lakes Neue"/>
                  <a:cs typeface="TT Lakes Neue"/>
                  <a:sym typeface="TT Lakes Neue"/>
                </a:rPr>
                <a:t>05</a:t>
              </a:r>
            </a:p>
          </p:txBody>
        </p:sp>
        <p:grpSp>
          <p:nvGrpSpPr>
            <p:cNvPr name="Group 42" id="42"/>
            <p:cNvGrpSpPr/>
            <p:nvPr/>
          </p:nvGrpSpPr>
          <p:grpSpPr>
            <a:xfrm rot="0">
              <a:off x="15015923" y="617322"/>
              <a:ext cx="179013" cy="179013"/>
              <a:chOff x="0" y="0"/>
              <a:chExt cx="211800" cy="211800"/>
            </a:xfrm>
          </p:grpSpPr>
          <p:sp>
            <p:nvSpPr>
              <p:cNvPr name="Freeform 43" id="43"/>
              <p:cNvSpPr/>
              <p:nvPr/>
            </p:nvSpPr>
            <p:spPr>
              <a:xfrm flipH="false" flipV="false" rot="0">
                <a:off x="12700" y="12700"/>
                <a:ext cx="186436" cy="186436"/>
              </a:xfrm>
              <a:custGeom>
                <a:avLst/>
                <a:gdLst/>
                <a:ahLst/>
                <a:cxnLst/>
                <a:rect r="r" b="b" t="t" l="l"/>
                <a:pathLst>
                  <a:path h="186436" w="186436">
                    <a:moveTo>
                      <a:pt x="0" y="93218"/>
                    </a:moveTo>
                    <a:cubicBezTo>
                      <a:pt x="0" y="41783"/>
                      <a:pt x="41783" y="0"/>
                      <a:pt x="93218" y="0"/>
                    </a:cubicBezTo>
                    <a:cubicBezTo>
                      <a:pt x="144653" y="0"/>
                      <a:pt x="186436" y="41783"/>
                      <a:pt x="186436" y="93218"/>
                    </a:cubicBezTo>
                    <a:cubicBezTo>
                      <a:pt x="186436" y="144653"/>
                      <a:pt x="144653" y="186436"/>
                      <a:pt x="93218" y="186436"/>
                    </a:cubicBezTo>
                    <a:cubicBezTo>
                      <a:pt x="41783" y="186436"/>
                      <a:pt x="0" y="144653"/>
                      <a:pt x="0" y="93218"/>
                    </a:cubicBezTo>
                    <a:close/>
                  </a:path>
                </a:pathLst>
              </a:custGeom>
              <a:solidFill>
                <a:srgbClr val="B68D40"/>
              </a:solidFill>
            </p:spPr>
          </p:sp>
          <p:sp>
            <p:nvSpPr>
              <p:cNvPr name="Freeform 44" id="44"/>
              <p:cNvSpPr/>
              <p:nvPr/>
            </p:nvSpPr>
            <p:spPr>
              <a:xfrm flipH="false" flipV="false" rot="0">
                <a:off x="0" y="0"/>
                <a:ext cx="211836" cy="211836"/>
              </a:xfrm>
              <a:custGeom>
                <a:avLst/>
                <a:gdLst/>
                <a:ahLst/>
                <a:cxnLst/>
                <a:rect r="r" b="b" t="t" l="l"/>
                <a:pathLst>
                  <a:path h="211836" w="211836">
                    <a:moveTo>
                      <a:pt x="0" y="105918"/>
                    </a:moveTo>
                    <a:cubicBezTo>
                      <a:pt x="0" y="47371"/>
                      <a:pt x="47371" y="0"/>
                      <a:pt x="105918" y="0"/>
                    </a:cubicBezTo>
                    <a:lnTo>
                      <a:pt x="105918" y="12700"/>
                    </a:lnTo>
                    <a:lnTo>
                      <a:pt x="105918" y="0"/>
                    </a:lnTo>
                    <a:cubicBezTo>
                      <a:pt x="164465" y="0"/>
                      <a:pt x="211836" y="47371"/>
                      <a:pt x="211836" y="105918"/>
                    </a:cubicBezTo>
                    <a:cubicBezTo>
                      <a:pt x="211836" y="164465"/>
                      <a:pt x="164465" y="211836"/>
                      <a:pt x="105918" y="211836"/>
                    </a:cubicBezTo>
                    <a:lnTo>
                      <a:pt x="105918" y="199136"/>
                    </a:lnTo>
                    <a:lnTo>
                      <a:pt x="105918" y="211836"/>
                    </a:lnTo>
                    <a:cubicBezTo>
                      <a:pt x="47371" y="211836"/>
                      <a:pt x="0" y="164338"/>
                      <a:pt x="0" y="105918"/>
                    </a:cubicBezTo>
                    <a:lnTo>
                      <a:pt x="12700" y="105918"/>
                    </a:lnTo>
                    <a:lnTo>
                      <a:pt x="23749" y="112141"/>
                    </a:lnTo>
                    <a:cubicBezTo>
                      <a:pt x="20955" y="117221"/>
                      <a:pt x="14986" y="119634"/>
                      <a:pt x="9525" y="118237"/>
                    </a:cubicBezTo>
                    <a:cubicBezTo>
                      <a:pt x="4064" y="116840"/>
                      <a:pt x="0" y="111633"/>
                      <a:pt x="0" y="105918"/>
                    </a:cubicBezTo>
                    <a:moveTo>
                      <a:pt x="25400" y="105918"/>
                    </a:moveTo>
                    <a:lnTo>
                      <a:pt x="12700" y="105918"/>
                    </a:lnTo>
                    <a:lnTo>
                      <a:pt x="1651" y="99695"/>
                    </a:lnTo>
                    <a:cubicBezTo>
                      <a:pt x="4445" y="94615"/>
                      <a:pt x="10414" y="92202"/>
                      <a:pt x="15875" y="93599"/>
                    </a:cubicBezTo>
                    <a:cubicBezTo>
                      <a:pt x="21336" y="94996"/>
                      <a:pt x="25400" y="100076"/>
                      <a:pt x="25400" y="105918"/>
                    </a:cubicBezTo>
                    <a:cubicBezTo>
                      <a:pt x="25400" y="150368"/>
                      <a:pt x="61468" y="186436"/>
                      <a:pt x="105918" y="186436"/>
                    </a:cubicBezTo>
                    <a:cubicBezTo>
                      <a:pt x="150368" y="186436"/>
                      <a:pt x="186436" y="150368"/>
                      <a:pt x="186436" y="105918"/>
                    </a:cubicBezTo>
                    <a:lnTo>
                      <a:pt x="199136" y="105918"/>
                    </a:lnTo>
                    <a:lnTo>
                      <a:pt x="186436" y="105918"/>
                    </a:lnTo>
                    <a:cubicBezTo>
                      <a:pt x="186436" y="61468"/>
                      <a:pt x="150368" y="25400"/>
                      <a:pt x="105918" y="25400"/>
                    </a:cubicBezTo>
                    <a:lnTo>
                      <a:pt x="105918" y="12700"/>
                    </a:lnTo>
                    <a:lnTo>
                      <a:pt x="105918" y="25400"/>
                    </a:lnTo>
                    <a:cubicBezTo>
                      <a:pt x="61468" y="25400"/>
                      <a:pt x="25400" y="61468"/>
                      <a:pt x="25400" y="105918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name="AutoShape 45" id="45"/>
            <p:cNvSpPr/>
            <p:nvPr/>
          </p:nvSpPr>
          <p:spPr>
            <a:xfrm flipH="true">
              <a:off x="12255174" y="701461"/>
              <a:ext cx="2782217" cy="310187"/>
            </a:xfrm>
            <a:prstGeom prst="line">
              <a:avLst/>
            </a:prstGeom>
            <a:ln cap="rnd" w="12101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  <p:grpSp>
          <p:nvGrpSpPr>
            <p:cNvPr name="Group 46" id="46"/>
            <p:cNvGrpSpPr/>
            <p:nvPr/>
          </p:nvGrpSpPr>
          <p:grpSpPr>
            <a:xfrm rot="0">
              <a:off x="14956384" y="3466007"/>
              <a:ext cx="176683" cy="176683"/>
              <a:chOff x="0" y="0"/>
              <a:chExt cx="211800" cy="211800"/>
            </a:xfrm>
          </p:grpSpPr>
          <p:sp>
            <p:nvSpPr>
              <p:cNvPr name="Freeform 47" id="47"/>
              <p:cNvSpPr/>
              <p:nvPr/>
            </p:nvSpPr>
            <p:spPr>
              <a:xfrm flipH="false" flipV="false" rot="0">
                <a:off x="12700" y="12700"/>
                <a:ext cx="186436" cy="186436"/>
              </a:xfrm>
              <a:custGeom>
                <a:avLst/>
                <a:gdLst/>
                <a:ahLst/>
                <a:cxnLst/>
                <a:rect r="r" b="b" t="t" l="l"/>
                <a:pathLst>
                  <a:path h="186436" w="186436">
                    <a:moveTo>
                      <a:pt x="0" y="93218"/>
                    </a:moveTo>
                    <a:cubicBezTo>
                      <a:pt x="0" y="41783"/>
                      <a:pt x="41783" y="0"/>
                      <a:pt x="93218" y="0"/>
                    </a:cubicBezTo>
                    <a:cubicBezTo>
                      <a:pt x="144653" y="0"/>
                      <a:pt x="186436" y="41783"/>
                      <a:pt x="186436" y="93218"/>
                    </a:cubicBezTo>
                    <a:cubicBezTo>
                      <a:pt x="186436" y="144653"/>
                      <a:pt x="144653" y="186436"/>
                      <a:pt x="93218" y="186436"/>
                    </a:cubicBezTo>
                    <a:cubicBezTo>
                      <a:pt x="41783" y="186436"/>
                      <a:pt x="0" y="144653"/>
                      <a:pt x="0" y="93218"/>
                    </a:cubicBezTo>
                    <a:close/>
                  </a:path>
                </a:pathLst>
              </a:custGeom>
              <a:solidFill>
                <a:srgbClr val="B68D40"/>
              </a:solidFill>
            </p:spPr>
          </p:sp>
          <p:sp>
            <p:nvSpPr>
              <p:cNvPr name="Freeform 48" id="48"/>
              <p:cNvSpPr/>
              <p:nvPr/>
            </p:nvSpPr>
            <p:spPr>
              <a:xfrm flipH="false" flipV="false" rot="0">
                <a:off x="0" y="0"/>
                <a:ext cx="211836" cy="211836"/>
              </a:xfrm>
              <a:custGeom>
                <a:avLst/>
                <a:gdLst/>
                <a:ahLst/>
                <a:cxnLst/>
                <a:rect r="r" b="b" t="t" l="l"/>
                <a:pathLst>
                  <a:path h="211836" w="211836">
                    <a:moveTo>
                      <a:pt x="0" y="105918"/>
                    </a:moveTo>
                    <a:cubicBezTo>
                      <a:pt x="0" y="47371"/>
                      <a:pt x="47371" y="0"/>
                      <a:pt x="105918" y="0"/>
                    </a:cubicBezTo>
                    <a:lnTo>
                      <a:pt x="105918" y="12700"/>
                    </a:lnTo>
                    <a:lnTo>
                      <a:pt x="105918" y="0"/>
                    </a:lnTo>
                    <a:cubicBezTo>
                      <a:pt x="164465" y="0"/>
                      <a:pt x="211836" y="47371"/>
                      <a:pt x="211836" y="105918"/>
                    </a:cubicBezTo>
                    <a:cubicBezTo>
                      <a:pt x="211836" y="164465"/>
                      <a:pt x="164465" y="211836"/>
                      <a:pt x="105918" y="211836"/>
                    </a:cubicBezTo>
                    <a:lnTo>
                      <a:pt x="105918" y="199136"/>
                    </a:lnTo>
                    <a:lnTo>
                      <a:pt x="105918" y="211836"/>
                    </a:lnTo>
                    <a:cubicBezTo>
                      <a:pt x="47371" y="211836"/>
                      <a:pt x="0" y="164338"/>
                      <a:pt x="0" y="105918"/>
                    </a:cubicBezTo>
                    <a:lnTo>
                      <a:pt x="12700" y="105918"/>
                    </a:lnTo>
                    <a:lnTo>
                      <a:pt x="23749" y="112141"/>
                    </a:lnTo>
                    <a:cubicBezTo>
                      <a:pt x="20955" y="117221"/>
                      <a:pt x="14986" y="119634"/>
                      <a:pt x="9525" y="118237"/>
                    </a:cubicBezTo>
                    <a:cubicBezTo>
                      <a:pt x="4064" y="116840"/>
                      <a:pt x="0" y="111633"/>
                      <a:pt x="0" y="105918"/>
                    </a:cubicBezTo>
                    <a:moveTo>
                      <a:pt x="25400" y="105918"/>
                    </a:moveTo>
                    <a:lnTo>
                      <a:pt x="12700" y="105918"/>
                    </a:lnTo>
                    <a:lnTo>
                      <a:pt x="1651" y="99695"/>
                    </a:lnTo>
                    <a:cubicBezTo>
                      <a:pt x="4445" y="94615"/>
                      <a:pt x="10414" y="92202"/>
                      <a:pt x="15875" y="93599"/>
                    </a:cubicBezTo>
                    <a:cubicBezTo>
                      <a:pt x="21336" y="94996"/>
                      <a:pt x="25400" y="100076"/>
                      <a:pt x="25400" y="105918"/>
                    </a:cubicBezTo>
                    <a:cubicBezTo>
                      <a:pt x="25400" y="150368"/>
                      <a:pt x="61468" y="186436"/>
                      <a:pt x="105918" y="186436"/>
                    </a:cubicBezTo>
                    <a:cubicBezTo>
                      <a:pt x="150368" y="186436"/>
                      <a:pt x="186436" y="150368"/>
                      <a:pt x="186436" y="105918"/>
                    </a:cubicBezTo>
                    <a:lnTo>
                      <a:pt x="199136" y="105918"/>
                    </a:lnTo>
                    <a:lnTo>
                      <a:pt x="186436" y="105918"/>
                    </a:lnTo>
                    <a:cubicBezTo>
                      <a:pt x="186436" y="61468"/>
                      <a:pt x="150368" y="25400"/>
                      <a:pt x="105918" y="25400"/>
                    </a:cubicBezTo>
                    <a:lnTo>
                      <a:pt x="105918" y="12700"/>
                    </a:lnTo>
                    <a:lnTo>
                      <a:pt x="105918" y="25400"/>
                    </a:lnTo>
                    <a:cubicBezTo>
                      <a:pt x="61468" y="25400"/>
                      <a:pt x="25400" y="61468"/>
                      <a:pt x="25400" y="105918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name="AutoShape 49" id="49"/>
            <p:cNvSpPr/>
            <p:nvPr/>
          </p:nvSpPr>
          <p:spPr>
            <a:xfrm flipH="true">
              <a:off x="12231566" y="3549051"/>
              <a:ext cx="2746006" cy="306150"/>
            </a:xfrm>
            <a:prstGeom prst="line">
              <a:avLst/>
            </a:prstGeom>
            <a:ln cap="rnd" w="12101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50" id="50"/>
            <p:cNvSpPr txBox="true"/>
            <p:nvPr/>
          </p:nvSpPr>
          <p:spPr>
            <a:xfrm rot="0">
              <a:off x="13765636" y="4259738"/>
              <a:ext cx="6132098" cy="8566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008"/>
                </a:lnSpc>
              </a:pPr>
              <a:r>
                <a:rPr lang="en-US" sz="4173">
                  <a:solidFill>
                    <a:srgbClr val="FFFFFF"/>
                  </a:solidFill>
                  <a:latin typeface="TT Lakes Neue"/>
                  <a:ea typeface="TT Lakes Neue"/>
                  <a:cs typeface="TT Lakes Neue"/>
                  <a:sym typeface="TT Lakes Neue"/>
                </a:rPr>
                <a:t>BENEFICIARIES</a:t>
              </a:r>
            </a:p>
          </p:txBody>
        </p:sp>
        <p:sp>
          <p:nvSpPr>
            <p:cNvPr name="Freeform 51" id="51"/>
            <p:cNvSpPr/>
            <p:nvPr/>
          </p:nvSpPr>
          <p:spPr>
            <a:xfrm flipH="false" flipV="false" rot="0">
              <a:off x="0" y="5840060"/>
              <a:ext cx="3658010" cy="3530892"/>
            </a:xfrm>
            <a:custGeom>
              <a:avLst/>
              <a:gdLst/>
              <a:ahLst/>
              <a:cxnLst/>
              <a:rect r="r" b="b" t="t" l="l"/>
              <a:pathLst>
                <a:path h="3530892" w="3658010">
                  <a:moveTo>
                    <a:pt x="0" y="0"/>
                  </a:moveTo>
                  <a:lnTo>
                    <a:pt x="3658010" y="0"/>
                  </a:lnTo>
                  <a:lnTo>
                    <a:pt x="3658010" y="3530892"/>
                  </a:lnTo>
                  <a:lnTo>
                    <a:pt x="0" y="35308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52" id="52"/>
            <p:cNvGrpSpPr/>
            <p:nvPr/>
          </p:nvGrpSpPr>
          <p:grpSpPr>
            <a:xfrm rot="0">
              <a:off x="742871" y="6710223"/>
              <a:ext cx="2171816" cy="1724877"/>
              <a:chOff x="0" y="0"/>
              <a:chExt cx="2569600" cy="2040800"/>
            </a:xfrm>
          </p:grpSpPr>
          <p:sp>
            <p:nvSpPr>
              <p:cNvPr name="Freeform 53" id="53"/>
              <p:cNvSpPr/>
              <p:nvPr/>
            </p:nvSpPr>
            <p:spPr>
              <a:xfrm flipH="false" flipV="false" rot="0">
                <a:off x="0" y="0"/>
                <a:ext cx="2569591" cy="2040763"/>
              </a:xfrm>
              <a:custGeom>
                <a:avLst/>
                <a:gdLst/>
                <a:ahLst/>
                <a:cxnLst/>
                <a:rect r="r" b="b" t="t" l="l"/>
                <a:pathLst>
                  <a:path h="2040763" w="2569591">
                    <a:moveTo>
                      <a:pt x="0" y="0"/>
                    </a:moveTo>
                    <a:lnTo>
                      <a:pt x="2569591" y="0"/>
                    </a:lnTo>
                    <a:lnTo>
                      <a:pt x="2569591" y="2040763"/>
                    </a:lnTo>
                    <a:lnTo>
                      <a:pt x="0" y="2040763"/>
                    </a:lnTo>
                    <a:close/>
                  </a:path>
                </a:pathLst>
              </a:custGeom>
              <a:solidFill>
                <a:srgbClr val="FFDE59"/>
              </a:solidFill>
            </p:spPr>
          </p:sp>
        </p:grpSp>
        <p:sp>
          <p:nvSpPr>
            <p:cNvPr name="TextBox 54" id="54"/>
            <p:cNvSpPr txBox="true"/>
            <p:nvPr/>
          </p:nvSpPr>
          <p:spPr>
            <a:xfrm rot="0">
              <a:off x="3293477" y="7125984"/>
              <a:ext cx="6478019" cy="8566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008"/>
                </a:lnSpc>
              </a:pPr>
              <a:r>
                <a:rPr lang="en-US" sz="4173">
                  <a:solidFill>
                    <a:srgbClr val="FFFFFF"/>
                  </a:solidFill>
                  <a:latin typeface="TT Lakes Neue"/>
                  <a:ea typeface="TT Lakes Neue"/>
                  <a:cs typeface="TT Lakes Neue"/>
                  <a:sym typeface="TT Lakes Neue"/>
                </a:rPr>
                <a:t>DEMONSTRATION</a:t>
              </a:r>
            </a:p>
          </p:txBody>
        </p:sp>
        <p:sp>
          <p:nvSpPr>
            <p:cNvPr name="TextBox 55" id="55"/>
            <p:cNvSpPr txBox="true"/>
            <p:nvPr/>
          </p:nvSpPr>
          <p:spPr>
            <a:xfrm rot="0">
              <a:off x="1024068" y="6945927"/>
              <a:ext cx="1609423" cy="124393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302"/>
                </a:lnSpc>
              </a:pPr>
              <a:r>
                <a:rPr lang="en-US" sz="6085">
                  <a:solidFill>
                    <a:srgbClr val="00000D"/>
                  </a:solidFill>
                  <a:latin typeface="TT Lakes Neue"/>
                  <a:ea typeface="TT Lakes Neue"/>
                  <a:cs typeface="TT Lakes Neue"/>
                  <a:sym typeface="TT Lakes Neue"/>
                </a:rPr>
                <a:t>03</a:t>
              </a:r>
            </a:p>
          </p:txBody>
        </p:sp>
        <p:grpSp>
          <p:nvGrpSpPr>
            <p:cNvPr name="Group 56" id="56"/>
            <p:cNvGrpSpPr/>
            <p:nvPr/>
          </p:nvGrpSpPr>
          <p:grpSpPr>
            <a:xfrm rot="0">
              <a:off x="4578865" y="6332162"/>
              <a:ext cx="179013" cy="179013"/>
              <a:chOff x="0" y="0"/>
              <a:chExt cx="211800" cy="211800"/>
            </a:xfrm>
          </p:grpSpPr>
          <p:sp>
            <p:nvSpPr>
              <p:cNvPr name="Freeform 57" id="57"/>
              <p:cNvSpPr/>
              <p:nvPr/>
            </p:nvSpPr>
            <p:spPr>
              <a:xfrm flipH="false" flipV="false" rot="0">
                <a:off x="12700" y="12700"/>
                <a:ext cx="186436" cy="186436"/>
              </a:xfrm>
              <a:custGeom>
                <a:avLst/>
                <a:gdLst/>
                <a:ahLst/>
                <a:cxnLst/>
                <a:rect r="r" b="b" t="t" l="l"/>
                <a:pathLst>
                  <a:path h="186436" w="186436">
                    <a:moveTo>
                      <a:pt x="0" y="93218"/>
                    </a:moveTo>
                    <a:cubicBezTo>
                      <a:pt x="0" y="41783"/>
                      <a:pt x="41783" y="0"/>
                      <a:pt x="93218" y="0"/>
                    </a:cubicBezTo>
                    <a:cubicBezTo>
                      <a:pt x="144653" y="0"/>
                      <a:pt x="186436" y="41783"/>
                      <a:pt x="186436" y="93218"/>
                    </a:cubicBezTo>
                    <a:cubicBezTo>
                      <a:pt x="186436" y="144653"/>
                      <a:pt x="144653" y="186436"/>
                      <a:pt x="93218" y="186436"/>
                    </a:cubicBezTo>
                    <a:cubicBezTo>
                      <a:pt x="41783" y="186436"/>
                      <a:pt x="0" y="144653"/>
                      <a:pt x="0" y="93218"/>
                    </a:cubicBezTo>
                    <a:close/>
                  </a:path>
                </a:pathLst>
              </a:custGeom>
              <a:solidFill>
                <a:srgbClr val="B68D40"/>
              </a:solidFill>
            </p:spPr>
          </p:sp>
          <p:sp>
            <p:nvSpPr>
              <p:cNvPr name="Freeform 58" id="58"/>
              <p:cNvSpPr/>
              <p:nvPr/>
            </p:nvSpPr>
            <p:spPr>
              <a:xfrm flipH="false" flipV="false" rot="0">
                <a:off x="0" y="0"/>
                <a:ext cx="211836" cy="211836"/>
              </a:xfrm>
              <a:custGeom>
                <a:avLst/>
                <a:gdLst/>
                <a:ahLst/>
                <a:cxnLst/>
                <a:rect r="r" b="b" t="t" l="l"/>
                <a:pathLst>
                  <a:path h="211836" w="211836">
                    <a:moveTo>
                      <a:pt x="0" y="105918"/>
                    </a:moveTo>
                    <a:cubicBezTo>
                      <a:pt x="0" y="47371"/>
                      <a:pt x="47371" y="0"/>
                      <a:pt x="105918" y="0"/>
                    </a:cubicBezTo>
                    <a:lnTo>
                      <a:pt x="105918" y="12700"/>
                    </a:lnTo>
                    <a:lnTo>
                      <a:pt x="105918" y="0"/>
                    </a:lnTo>
                    <a:cubicBezTo>
                      <a:pt x="164465" y="0"/>
                      <a:pt x="211836" y="47371"/>
                      <a:pt x="211836" y="105918"/>
                    </a:cubicBezTo>
                    <a:cubicBezTo>
                      <a:pt x="211836" y="164465"/>
                      <a:pt x="164465" y="211836"/>
                      <a:pt x="105918" y="211836"/>
                    </a:cubicBezTo>
                    <a:lnTo>
                      <a:pt x="105918" y="199136"/>
                    </a:lnTo>
                    <a:lnTo>
                      <a:pt x="105918" y="211836"/>
                    </a:lnTo>
                    <a:cubicBezTo>
                      <a:pt x="47371" y="211836"/>
                      <a:pt x="0" y="164338"/>
                      <a:pt x="0" y="105918"/>
                    </a:cubicBezTo>
                    <a:lnTo>
                      <a:pt x="12700" y="105918"/>
                    </a:lnTo>
                    <a:lnTo>
                      <a:pt x="23749" y="112141"/>
                    </a:lnTo>
                    <a:cubicBezTo>
                      <a:pt x="20955" y="117221"/>
                      <a:pt x="14986" y="119634"/>
                      <a:pt x="9525" y="118237"/>
                    </a:cubicBezTo>
                    <a:cubicBezTo>
                      <a:pt x="4064" y="116840"/>
                      <a:pt x="0" y="111633"/>
                      <a:pt x="0" y="105918"/>
                    </a:cubicBezTo>
                    <a:moveTo>
                      <a:pt x="25400" y="105918"/>
                    </a:moveTo>
                    <a:lnTo>
                      <a:pt x="12700" y="105918"/>
                    </a:lnTo>
                    <a:lnTo>
                      <a:pt x="1651" y="99695"/>
                    </a:lnTo>
                    <a:cubicBezTo>
                      <a:pt x="4445" y="94615"/>
                      <a:pt x="10414" y="92202"/>
                      <a:pt x="15875" y="93599"/>
                    </a:cubicBezTo>
                    <a:cubicBezTo>
                      <a:pt x="21336" y="94996"/>
                      <a:pt x="25400" y="100076"/>
                      <a:pt x="25400" y="105918"/>
                    </a:cubicBezTo>
                    <a:cubicBezTo>
                      <a:pt x="25400" y="150368"/>
                      <a:pt x="61468" y="186436"/>
                      <a:pt x="105918" y="186436"/>
                    </a:cubicBezTo>
                    <a:cubicBezTo>
                      <a:pt x="150368" y="186436"/>
                      <a:pt x="186436" y="150368"/>
                      <a:pt x="186436" y="105918"/>
                    </a:cubicBezTo>
                    <a:lnTo>
                      <a:pt x="199136" y="105918"/>
                    </a:lnTo>
                    <a:lnTo>
                      <a:pt x="186436" y="105918"/>
                    </a:lnTo>
                    <a:cubicBezTo>
                      <a:pt x="186436" y="61468"/>
                      <a:pt x="150368" y="25400"/>
                      <a:pt x="105918" y="25400"/>
                    </a:cubicBezTo>
                    <a:lnTo>
                      <a:pt x="105918" y="12700"/>
                    </a:lnTo>
                    <a:lnTo>
                      <a:pt x="105918" y="25400"/>
                    </a:lnTo>
                    <a:cubicBezTo>
                      <a:pt x="61468" y="25400"/>
                      <a:pt x="25400" y="61468"/>
                      <a:pt x="25400" y="105918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name="AutoShape 59" id="59"/>
            <p:cNvSpPr/>
            <p:nvPr/>
          </p:nvSpPr>
          <p:spPr>
            <a:xfrm flipH="true">
              <a:off x="1818115" y="6416301"/>
              <a:ext cx="2782217" cy="310187"/>
            </a:xfrm>
            <a:prstGeom prst="line">
              <a:avLst/>
            </a:prstGeom>
            <a:ln cap="rnd" w="12101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Freeform 60" id="60"/>
            <p:cNvSpPr/>
            <p:nvPr/>
          </p:nvSpPr>
          <p:spPr>
            <a:xfrm flipH="false" flipV="false" rot="0">
              <a:off x="10437058" y="5723258"/>
              <a:ext cx="3658010" cy="3530892"/>
            </a:xfrm>
            <a:custGeom>
              <a:avLst/>
              <a:gdLst/>
              <a:ahLst/>
              <a:cxnLst/>
              <a:rect r="r" b="b" t="t" l="l"/>
              <a:pathLst>
                <a:path h="3530892" w="3658010">
                  <a:moveTo>
                    <a:pt x="0" y="0"/>
                  </a:moveTo>
                  <a:lnTo>
                    <a:pt x="3658010" y="0"/>
                  </a:lnTo>
                  <a:lnTo>
                    <a:pt x="3658010" y="3530892"/>
                  </a:lnTo>
                  <a:lnTo>
                    <a:pt x="0" y="35308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61" id="61"/>
            <p:cNvGrpSpPr/>
            <p:nvPr/>
          </p:nvGrpSpPr>
          <p:grpSpPr>
            <a:xfrm rot="0">
              <a:off x="11179929" y="6593420"/>
              <a:ext cx="2171816" cy="1724877"/>
              <a:chOff x="0" y="0"/>
              <a:chExt cx="2569600" cy="2040800"/>
            </a:xfrm>
          </p:grpSpPr>
          <p:sp>
            <p:nvSpPr>
              <p:cNvPr name="Freeform 62" id="62"/>
              <p:cNvSpPr/>
              <p:nvPr/>
            </p:nvSpPr>
            <p:spPr>
              <a:xfrm flipH="false" flipV="false" rot="0">
                <a:off x="0" y="0"/>
                <a:ext cx="2569591" cy="2040763"/>
              </a:xfrm>
              <a:custGeom>
                <a:avLst/>
                <a:gdLst/>
                <a:ahLst/>
                <a:cxnLst/>
                <a:rect r="r" b="b" t="t" l="l"/>
                <a:pathLst>
                  <a:path h="2040763" w="2569591">
                    <a:moveTo>
                      <a:pt x="0" y="0"/>
                    </a:moveTo>
                    <a:lnTo>
                      <a:pt x="2569591" y="0"/>
                    </a:lnTo>
                    <a:lnTo>
                      <a:pt x="2569591" y="2040763"/>
                    </a:lnTo>
                    <a:lnTo>
                      <a:pt x="0" y="2040763"/>
                    </a:lnTo>
                    <a:close/>
                  </a:path>
                </a:pathLst>
              </a:custGeom>
              <a:solidFill>
                <a:srgbClr val="FFDE59"/>
              </a:solidFill>
            </p:spPr>
          </p:sp>
        </p:grpSp>
        <p:sp>
          <p:nvSpPr>
            <p:cNvPr name="TextBox 63" id="63"/>
            <p:cNvSpPr txBox="true"/>
            <p:nvPr/>
          </p:nvSpPr>
          <p:spPr>
            <a:xfrm rot="0">
              <a:off x="13730535" y="7009182"/>
              <a:ext cx="5428414" cy="8566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008"/>
                </a:lnSpc>
              </a:pPr>
              <a:r>
                <a:rPr lang="en-US" sz="4173">
                  <a:solidFill>
                    <a:srgbClr val="FFFFFF"/>
                  </a:solidFill>
                  <a:latin typeface="TT Lakes Neue"/>
                  <a:ea typeface="TT Lakes Neue"/>
                  <a:cs typeface="TT Lakes Neue"/>
                  <a:sym typeface="TT Lakes Neue"/>
                </a:rPr>
                <a:t>CONCLUSION</a:t>
              </a:r>
            </a:p>
          </p:txBody>
        </p:sp>
        <p:sp>
          <p:nvSpPr>
            <p:cNvPr name="TextBox 64" id="64"/>
            <p:cNvSpPr txBox="true"/>
            <p:nvPr/>
          </p:nvSpPr>
          <p:spPr>
            <a:xfrm rot="0">
              <a:off x="11461126" y="6829125"/>
              <a:ext cx="1609423" cy="124393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302"/>
                </a:lnSpc>
              </a:pPr>
              <a:r>
                <a:rPr lang="en-US" sz="6085">
                  <a:solidFill>
                    <a:srgbClr val="00000D"/>
                  </a:solidFill>
                  <a:latin typeface="TT Lakes Neue"/>
                  <a:ea typeface="TT Lakes Neue"/>
                  <a:cs typeface="TT Lakes Neue"/>
                  <a:sym typeface="TT Lakes Neue"/>
                </a:rPr>
                <a:t>06</a:t>
              </a:r>
            </a:p>
          </p:txBody>
        </p:sp>
        <p:grpSp>
          <p:nvGrpSpPr>
            <p:cNvPr name="Group 65" id="65"/>
            <p:cNvGrpSpPr/>
            <p:nvPr/>
          </p:nvGrpSpPr>
          <p:grpSpPr>
            <a:xfrm rot="0">
              <a:off x="15015923" y="6215359"/>
              <a:ext cx="179013" cy="179013"/>
              <a:chOff x="0" y="0"/>
              <a:chExt cx="211800" cy="211800"/>
            </a:xfrm>
          </p:grpSpPr>
          <p:sp>
            <p:nvSpPr>
              <p:cNvPr name="Freeform 66" id="66"/>
              <p:cNvSpPr/>
              <p:nvPr/>
            </p:nvSpPr>
            <p:spPr>
              <a:xfrm flipH="false" flipV="false" rot="0">
                <a:off x="12700" y="12700"/>
                <a:ext cx="186436" cy="186436"/>
              </a:xfrm>
              <a:custGeom>
                <a:avLst/>
                <a:gdLst/>
                <a:ahLst/>
                <a:cxnLst/>
                <a:rect r="r" b="b" t="t" l="l"/>
                <a:pathLst>
                  <a:path h="186436" w="186436">
                    <a:moveTo>
                      <a:pt x="0" y="93218"/>
                    </a:moveTo>
                    <a:cubicBezTo>
                      <a:pt x="0" y="41783"/>
                      <a:pt x="41783" y="0"/>
                      <a:pt x="93218" y="0"/>
                    </a:cubicBezTo>
                    <a:cubicBezTo>
                      <a:pt x="144653" y="0"/>
                      <a:pt x="186436" y="41783"/>
                      <a:pt x="186436" y="93218"/>
                    </a:cubicBezTo>
                    <a:cubicBezTo>
                      <a:pt x="186436" y="144653"/>
                      <a:pt x="144653" y="186436"/>
                      <a:pt x="93218" y="186436"/>
                    </a:cubicBezTo>
                    <a:cubicBezTo>
                      <a:pt x="41783" y="186436"/>
                      <a:pt x="0" y="144653"/>
                      <a:pt x="0" y="93218"/>
                    </a:cubicBezTo>
                    <a:close/>
                  </a:path>
                </a:pathLst>
              </a:custGeom>
              <a:solidFill>
                <a:srgbClr val="B68D40"/>
              </a:solidFill>
            </p:spPr>
          </p:sp>
          <p:sp>
            <p:nvSpPr>
              <p:cNvPr name="Freeform 67" id="67"/>
              <p:cNvSpPr/>
              <p:nvPr/>
            </p:nvSpPr>
            <p:spPr>
              <a:xfrm flipH="false" flipV="false" rot="0">
                <a:off x="0" y="0"/>
                <a:ext cx="211836" cy="211836"/>
              </a:xfrm>
              <a:custGeom>
                <a:avLst/>
                <a:gdLst/>
                <a:ahLst/>
                <a:cxnLst/>
                <a:rect r="r" b="b" t="t" l="l"/>
                <a:pathLst>
                  <a:path h="211836" w="211836">
                    <a:moveTo>
                      <a:pt x="0" y="105918"/>
                    </a:moveTo>
                    <a:cubicBezTo>
                      <a:pt x="0" y="47371"/>
                      <a:pt x="47371" y="0"/>
                      <a:pt x="105918" y="0"/>
                    </a:cubicBezTo>
                    <a:lnTo>
                      <a:pt x="105918" y="12700"/>
                    </a:lnTo>
                    <a:lnTo>
                      <a:pt x="105918" y="0"/>
                    </a:lnTo>
                    <a:cubicBezTo>
                      <a:pt x="164465" y="0"/>
                      <a:pt x="211836" y="47371"/>
                      <a:pt x="211836" y="105918"/>
                    </a:cubicBezTo>
                    <a:cubicBezTo>
                      <a:pt x="211836" y="164465"/>
                      <a:pt x="164465" y="211836"/>
                      <a:pt x="105918" y="211836"/>
                    </a:cubicBezTo>
                    <a:lnTo>
                      <a:pt x="105918" y="199136"/>
                    </a:lnTo>
                    <a:lnTo>
                      <a:pt x="105918" y="211836"/>
                    </a:lnTo>
                    <a:cubicBezTo>
                      <a:pt x="47371" y="211836"/>
                      <a:pt x="0" y="164338"/>
                      <a:pt x="0" y="105918"/>
                    </a:cubicBezTo>
                    <a:lnTo>
                      <a:pt x="12700" y="105918"/>
                    </a:lnTo>
                    <a:lnTo>
                      <a:pt x="23749" y="112141"/>
                    </a:lnTo>
                    <a:cubicBezTo>
                      <a:pt x="20955" y="117221"/>
                      <a:pt x="14986" y="119634"/>
                      <a:pt x="9525" y="118237"/>
                    </a:cubicBezTo>
                    <a:cubicBezTo>
                      <a:pt x="4064" y="116840"/>
                      <a:pt x="0" y="111633"/>
                      <a:pt x="0" y="105918"/>
                    </a:cubicBezTo>
                    <a:moveTo>
                      <a:pt x="25400" y="105918"/>
                    </a:moveTo>
                    <a:lnTo>
                      <a:pt x="12700" y="105918"/>
                    </a:lnTo>
                    <a:lnTo>
                      <a:pt x="1651" y="99695"/>
                    </a:lnTo>
                    <a:cubicBezTo>
                      <a:pt x="4445" y="94615"/>
                      <a:pt x="10414" y="92202"/>
                      <a:pt x="15875" y="93599"/>
                    </a:cubicBezTo>
                    <a:cubicBezTo>
                      <a:pt x="21336" y="94996"/>
                      <a:pt x="25400" y="100076"/>
                      <a:pt x="25400" y="105918"/>
                    </a:cubicBezTo>
                    <a:cubicBezTo>
                      <a:pt x="25400" y="150368"/>
                      <a:pt x="61468" y="186436"/>
                      <a:pt x="105918" y="186436"/>
                    </a:cubicBezTo>
                    <a:cubicBezTo>
                      <a:pt x="150368" y="186436"/>
                      <a:pt x="186436" y="150368"/>
                      <a:pt x="186436" y="105918"/>
                    </a:cubicBezTo>
                    <a:lnTo>
                      <a:pt x="199136" y="105918"/>
                    </a:lnTo>
                    <a:lnTo>
                      <a:pt x="186436" y="105918"/>
                    </a:lnTo>
                    <a:cubicBezTo>
                      <a:pt x="186436" y="61468"/>
                      <a:pt x="150368" y="25400"/>
                      <a:pt x="105918" y="25400"/>
                    </a:cubicBezTo>
                    <a:lnTo>
                      <a:pt x="105918" y="12700"/>
                    </a:lnTo>
                    <a:lnTo>
                      <a:pt x="105918" y="25400"/>
                    </a:lnTo>
                    <a:cubicBezTo>
                      <a:pt x="61468" y="25400"/>
                      <a:pt x="25400" y="61468"/>
                      <a:pt x="25400" y="105918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name="AutoShape 68" id="68"/>
            <p:cNvSpPr/>
            <p:nvPr/>
          </p:nvSpPr>
          <p:spPr>
            <a:xfrm flipH="true">
              <a:off x="12255174" y="6299499"/>
              <a:ext cx="2782217" cy="310187"/>
            </a:xfrm>
            <a:prstGeom prst="line">
              <a:avLst/>
            </a:prstGeom>
            <a:ln cap="rnd" w="12101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</p:grpSp>
    </p:spTree>
  </p:cSld>
  <p:clrMapOvr>
    <a:masterClrMapping/>
  </p:clrMapOvr>
  <p:transition spd="fast">
    <p:fade/>
  </p:transition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91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611864"/>
            <a:ext cx="2704510" cy="416836"/>
            <a:chOff x="0" y="0"/>
            <a:chExt cx="712299" cy="10978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12299" cy="109784"/>
            </a:xfrm>
            <a:custGeom>
              <a:avLst/>
              <a:gdLst/>
              <a:ahLst/>
              <a:cxnLst/>
              <a:rect r="r" b="b" t="t" l="l"/>
              <a:pathLst>
                <a:path h="109784" w="712299">
                  <a:moveTo>
                    <a:pt x="54892" y="0"/>
                  </a:moveTo>
                  <a:lnTo>
                    <a:pt x="657407" y="0"/>
                  </a:lnTo>
                  <a:cubicBezTo>
                    <a:pt x="671965" y="0"/>
                    <a:pt x="685927" y="5783"/>
                    <a:pt x="696221" y="16077"/>
                  </a:cubicBezTo>
                  <a:cubicBezTo>
                    <a:pt x="706516" y="26372"/>
                    <a:pt x="712299" y="40334"/>
                    <a:pt x="712299" y="54892"/>
                  </a:cubicBezTo>
                  <a:lnTo>
                    <a:pt x="712299" y="54892"/>
                  </a:lnTo>
                  <a:cubicBezTo>
                    <a:pt x="712299" y="85208"/>
                    <a:pt x="687723" y="109784"/>
                    <a:pt x="657407" y="109784"/>
                  </a:cubicBezTo>
                  <a:lnTo>
                    <a:pt x="54892" y="109784"/>
                  </a:lnTo>
                  <a:cubicBezTo>
                    <a:pt x="40334" y="109784"/>
                    <a:pt x="26372" y="104001"/>
                    <a:pt x="16077" y="93706"/>
                  </a:cubicBezTo>
                  <a:cubicBezTo>
                    <a:pt x="5783" y="83412"/>
                    <a:pt x="0" y="69450"/>
                    <a:pt x="0" y="54892"/>
                  </a:cubicBezTo>
                  <a:lnTo>
                    <a:pt x="0" y="54892"/>
                  </a:lnTo>
                  <a:cubicBezTo>
                    <a:pt x="0" y="40334"/>
                    <a:pt x="5783" y="26372"/>
                    <a:pt x="16077" y="16077"/>
                  </a:cubicBezTo>
                  <a:cubicBezTo>
                    <a:pt x="26372" y="5783"/>
                    <a:pt x="40334" y="0"/>
                    <a:pt x="54892" y="0"/>
                  </a:cubicBezTo>
                  <a:close/>
                </a:path>
              </a:pathLst>
            </a:custGeom>
            <a:solidFill>
              <a:srgbClr val="191919"/>
            </a:solidFill>
            <a:ln w="9525" cap="rnd">
              <a:solidFill>
                <a:srgbClr val="5B5B5B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712299" cy="1478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3333495" y="720860"/>
            <a:ext cx="181129" cy="198844"/>
          </a:xfrm>
          <a:custGeom>
            <a:avLst/>
            <a:gdLst/>
            <a:ahLst/>
            <a:cxnLst/>
            <a:rect r="r" b="b" t="t" l="l"/>
            <a:pathLst>
              <a:path h="198844" w="181129">
                <a:moveTo>
                  <a:pt x="0" y="0"/>
                </a:moveTo>
                <a:lnTo>
                  <a:pt x="181129" y="0"/>
                </a:lnTo>
                <a:lnTo>
                  <a:pt x="181129" y="198844"/>
                </a:lnTo>
                <a:lnTo>
                  <a:pt x="0" y="1988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5558984" y="611864"/>
            <a:ext cx="1179483" cy="416836"/>
            <a:chOff x="0" y="0"/>
            <a:chExt cx="310646" cy="10978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10646" cy="109784"/>
            </a:xfrm>
            <a:custGeom>
              <a:avLst/>
              <a:gdLst/>
              <a:ahLst/>
              <a:cxnLst/>
              <a:rect r="r" b="b" t="t" l="l"/>
              <a:pathLst>
                <a:path h="109784" w="310646">
                  <a:moveTo>
                    <a:pt x="54892" y="0"/>
                  </a:moveTo>
                  <a:lnTo>
                    <a:pt x="255754" y="0"/>
                  </a:lnTo>
                  <a:cubicBezTo>
                    <a:pt x="286070" y="0"/>
                    <a:pt x="310646" y="24576"/>
                    <a:pt x="310646" y="54892"/>
                  </a:cubicBezTo>
                  <a:lnTo>
                    <a:pt x="310646" y="54892"/>
                  </a:lnTo>
                  <a:cubicBezTo>
                    <a:pt x="310646" y="69450"/>
                    <a:pt x="304862" y="83412"/>
                    <a:pt x="294568" y="93706"/>
                  </a:cubicBezTo>
                  <a:cubicBezTo>
                    <a:pt x="284274" y="104001"/>
                    <a:pt x="270312" y="109784"/>
                    <a:pt x="255754" y="109784"/>
                  </a:cubicBezTo>
                  <a:lnTo>
                    <a:pt x="54892" y="109784"/>
                  </a:lnTo>
                  <a:cubicBezTo>
                    <a:pt x="40334" y="109784"/>
                    <a:pt x="26372" y="104001"/>
                    <a:pt x="16077" y="93706"/>
                  </a:cubicBezTo>
                  <a:cubicBezTo>
                    <a:pt x="5783" y="83412"/>
                    <a:pt x="0" y="69450"/>
                    <a:pt x="0" y="54892"/>
                  </a:cubicBezTo>
                  <a:lnTo>
                    <a:pt x="0" y="54892"/>
                  </a:lnTo>
                  <a:cubicBezTo>
                    <a:pt x="0" y="40334"/>
                    <a:pt x="5783" y="26372"/>
                    <a:pt x="16077" y="16077"/>
                  </a:cubicBezTo>
                  <a:cubicBezTo>
                    <a:pt x="26372" y="5783"/>
                    <a:pt x="40334" y="0"/>
                    <a:pt x="54892" y="0"/>
                  </a:cubicBezTo>
                  <a:close/>
                </a:path>
              </a:pathLst>
            </a:custGeom>
            <a:solidFill>
              <a:srgbClr val="191919"/>
            </a:solidFill>
            <a:ln w="9525" cap="rnd">
              <a:solidFill>
                <a:srgbClr val="5B5B5B"/>
              </a:soli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310646" cy="1478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6843682" y="613082"/>
            <a:ext cx="415618" cy="415618"/>
          </a:xfrm>
          <a:custGeom>
            <a:avLst/>
            <a:gdLst/>
            <a:ahLst/>
            <a:cxnLst/>
            <a:rect r="r" b="b" t="t" l="l"/>
            <a:pathLst>
              <a:path h="415618" w="415618">
                <a:moveTo>
                  <a:pt x="0" y="0"/>
                </a:moveTo>
                <a:lnTo>
                  <a:pt x="415618" y="0"/>
                </a:lnTo>
                <a:lnTo>
                  <a:pt x="415618" y="415618"/>
                </a:lnTo>
                <a:lnTo>
                  <a:pt x="0" y="41561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159978" y="9910984"/>
            <a:ext cx="262557" cy="203839"/>
          </a:xfrm>
          <a:custGeom>
            <a:avLst/>
            <a:gdLst/>
            <a:ahLst/>
            <a:cxnLst/>
            <a:rect r="r" b="b" t="t" l="l"/>
            <a:pathLst>
              <a:path h="203839" w="262557">
                <a:moveTo>
                  <a:pt x="0" y="0"/>
                </a:moveTo>
                <a:lnTo>
                  <a:pt x="262557" y="0"/>
                </a:lnTo>
                <a:lnTo>
                  <a:pt x="262557" y="203840"/>
                </a:lnTo>
                <a:lnTo>
                  <a:pt x="0" y="20384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true" rot="0">
            <a:off x="1159978" y="1152537"/>
            <a:ext cx="262557" cy="203839"/>
          </a:xfrm>
          <a:custGeom>
            <a:avLst/>
            <a:gdLst/>
            <a:ahLst/>
            <a:cxnLst/>
            <a:rect r="r" b="b" t="t" l="l"/>
            <a:pathLst>
              <a:path h="203839" w="262557">
                <a:moveTo>
                  <a:pt x="0" y="203840"/>
                </a:moveTo>
                <a:lnTo>
                  <a:pt x="262557" y="203840"/>
                </a:lnTo>
                <a:lnTo>
                  <a:pt x="262557" y="0"/>
                </a:lnTo>
                <a:lnTo>
                  <a:pt x="0" y="0"/>
                </a:lnTo>
                <a:lnTo>
                  <a:pt x="0" y="20384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true" flipV="true" rot="0">
            <a:off x="17259300" y="1152537"/>
            <a:ext cx="262557" cy="203839"/>
          </a:xfrm>
          <a:custGeom>
            <a:avLst/>
            <a:gdLst/>
            <a:ahLst/>
            <a:cxnLst/>
            <a:rect r="r" b="b" t="t" l="l"/>
            <a:pathLst>
              <a:path h="203839" w="262557">
                <a:moveTo>
                  <a:pt x="262557" y="203840"/>
                </a:moveTo>
                <a:lnTo>
                  <a:pt x="0" y="203840"/>
                </a:lnTo>
                <a:lnTo>
                  <a:pt x="0" y="0"/>
                </a:lnTo>
                <a:lnTo>
                  <a:pt x="262557" y="0"/>
                </a:lnTo>
                <a:lnTo>
                  <a:pt x="262557" y="20384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true" flipV="false" rot="0">
            <a:off x="16432096" y="4422399"/>
            <a:ext cx="4250283" cy="4250283"/>
          </a:xfrm>
          <a:custGeom>
            <a:avLst/>
            <a:gdLst/>
            <a:ahLst/>
            <a:cxnLst/>
            <a:rect r="r" b="b" t="t" l="l"/>
            <a:pathLst>
              <a:path h="4250283" w="4250283">
                <a:moveTo>
                  <a:pt x="4250283" y="0"/>
                </a:moveTo>
                <a:lnTo>
                  <a:pt x="0" y="0"/>
                </a:lnTo>
                <a:lnTo>
                  <a:pt x="0" y="4250283"/>
                </a:lnTo>
                <a:lnTo>
                  <a:pt x="4250283" y="4250283"/>
                </a:lnTo>
                <a:lnTo>
                  <a:pt x="4250283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true" flipV="false" rot="0">
            <a:off x="17390578" y="9910984"/>
            <a:ext cx="262557" cy="203839"/>
          </a:xfrm>
          <a:custGeom>
            <a:avLst/>
            <a:gdLst/>
            <a:ahLst/>
            <a:cxnLst/>
            <a:rect r="r" b="b" t="t" l="l"/>
            <a:pathLst>
              <a:path h="203839" w="262557">
                <a:moveTo>
                  <a:pt x="262557" y="0"/>
                </a:moveTo>
                <a:lnTo>
                  <a:pt x="0" y="0"/>
                </a:lnTo>
                <a:lnTo>
                  <a:pt x="0" y="203840"/>
                </a:lnTo>
                <a:lnTo>
                  <a:pt x="262557" y="203840"/>
                </a:lnTo>
                <a:lnTo>
                  <a:pt x="262557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6285319" y="1655555"/>
            <a:ext cx="10453148" cy="8366874"/>
          </a:xfrm>
          <a:custGeom>
            <a:avLst/>
            <a:gdLst/>
            <a:ahLst/>
            <a:cxnLst/>
            <a:rect r="r" b="b" t="t" l="l"/>
            <a:pathLst>
              <a:path h="8366874" w="10453148">
                <a:moveTo>
                  <a:pt x="0" y="0"/>
                </a:moveTo>
                <a:lnTo>
                  <a:pt x="10453148" y="0"/>
                </a:lnTo>
                <a:lnTo>
                  <a:pt x="10453148" y="8366874"/>
                </a:lnTo>
                <a:lnTo>
                  <a:pt x="0" y="836687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5742113" y="685662"/>
            <a:ext cx="813226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FFDE59"/>
                </a:solidFill>
                <a:latin typeface="Open Sauce"/>
                <a:ea typeface="Open Sauce"/>
                <a:cs typeface="Open Sauce"/>
                <a:sym typeface="Open Sauce"/>
              </a:rPr>
              <a:t>Contact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4767400" y="679039"/>
            <a:ext cx="960485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5B5B5B"/>
                </a:solidFill>
                <a:latin typeface="Open Sauce"/>
                <a:ea typeface="Open Sauce"/>
                <a:cs typeface="Open Sauce"/>
                <a:sym typeface="Open Sauce"/>
              </a:rPr>
              <a:t>Introduction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107416" y="679039"/>
            <a:ext cx="1375748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960"/>
              </a:lnSpc>
              <a:spcBef>
                <a:spcPct val="0"/>
              </a:spcBef>
            </a:pPr>
            <a:r>
              <a:rPr lang="en-US" sz="1400" spc="-56" strike="noStrike" u="none">
                <a:solidFill>
                  <a:srgbClr val="FFDE59"/>
                </a:solidFill>
                <a:latin typeface="Open Sauce"/>
                <a:ea typeface="Open Sauce"/>
                <a:cs typeface="Open Sauce"/>
                <a:sym typeface="Open Sauce"/>
              </a:rPr>
              <a:t>Fault tolerance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6185362" y="692285"/>
            <a:ext cx="1385526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960"/>
              </a:lnSpc>
              <a:spcBef>
                <a:spcPct val="0"/>
              </a:spcBef>
            </a:pPr>
            <a:r>
              <a:rPr lang="en-US" sz="1400" spc="-56" strike="noStrike" u="none">
                <a:solidFill>
                  <a:srgbClr val="5B5B5B"/>
                </a:solidFill>
                <a:latin typeface="Open Sauce"/>
                <a:ea typeface="Open Sauce"/>
                <a:cs typeface="Open Sauce"/>
                <a:sym typeface="Open Sauce"/>
              </a:rPr>
              <a:t>Architecture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8028088" y="692285"/>
            <a:ext cx="622129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5B5B5B"/>
                </a:solidFill>
                <a:latin typeface="Open Sauce"/>
                <a:ea typeface="Open Sauce"/>
                <a:cs typeface="Open Sauce"/>
                <a:sym typeface="Open Sauce"/>
              </a:rPr>
              <a:t>Demo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940365" y="692285"/>
            <a:ext cx="1066672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5B5B5B"/>
                </a:solidFill>
                <a:latin typeface="Open Sauce"/>
                <a:ea typeface="Open Sauce"/>
                <a:cs typeface="Open Sauce"/>
                <a:sym typeface="Open Sauce"/>
              </a:rPr>
              <a:t>Beneficiaries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2464236" y="692285"/>
            <a:ext cx="928073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5B5B5B"/>
                </a:solidFill>
                <a:latin typeface="Open Sauce"/>
                <a:ea typeface="Open Sauce"/>
                <a:cs typeface="Open Sauce"/>
                <a:sym typeface="Open Sauce"/>
              </a:rPr>
              <a:t>Conclusion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422535" y="1405144"/>
            <a:ext cx="8548389" cy="12214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04"/>
              </a:lnSpc>
            </a:pPr>
            <a:r>
              <a:rPr lang="en-US" sz="5059" spc="-202">
                <a:solidFill>
                  <a:srgbClr val="FFDE59"/>
                </a:solidFill>
                <a:latin typeface="TT Lakes Neue Expanded"/>
                <a:ea typeface="TT Lakes Neue Expanded"/>
                <a:cs typeface="TT Lakes Neue Expanded"/>
                <a:sym typeface="TT Lakes Neue Expanded"/>
              </a:rPr>
              <a:t>FAULT TOLERANCE STRATEGY</a:t>
            </a:r>
          </a:p>
        </p:txBody>
      </p:sp>
    </p:spTree>
  </p:cSld>
  <p:clrMapOvr>
    <a:masterClrMapping/>
  </p:clrMapOvr>
  <p:transition spd="fast">
    <p:fade/>
  </p:transition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91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611864"/>
            <a:ext cx="2704510" cy="416836"/>
            <a:chOff x="0" y="0"/>
            <a:chExt cx="712299" cy="10978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12299" cy="109784"/>
            </a:xfrm>
            <a:custGeom>
              <a:avLst/>
              <a:gdLst/>
              <a:ahLst/>
              <a:cxnLst/>
              <a:rect r="r" b="b" t="t" l="l"/>
              <a:pathLst>
                <a:path h="109784" w="712299">
                  <a:moveTo>
                    <a:pt x="54892" y="0"/>
                  </a:moveTo>
                  <a:lnTo>
                    <a:pt x="657407" y="0"/>
                  </a:lnTo>
                  <a:cubicBezTo>
                    <a:pt x="671965" y="0"/>
                    <a:pt x="685927" y="5783"/>
                    <a:pt x="696221" y="16077"/>
                  </a:cubicBezTo>
                  <a:cubicBezTo>
                    <a:pt x="706516" y="26372"/>
                    <a:pt x="712299" y="40334"/>
                    <a:pt x="712299" y="54892"/>
                  </a:cubicBezTo>
                  <a:lnTo>
                    <a:pt x="712299" y="54892"/>
                  </a:lnTo>
                  <a:cubicBezTo>
                    <a:pt x="712299" y="85208"/>
                    <a:pt x="687723" y="109784"/>
                    <a:pt x="657407" y="109784"/>
                  </a:cubicBezTo>
                  <a:lnTo>
                    <a:pt x="54892" y="109784"/>
                  </a:lnTo>
                  <a:cubicBezTo>
                    <a:pt x="40334" y="109784"/>
                    <a:pt x="26372" y="104001"/>
                    <a:pt x="16077" y="93706"/>
                  </a:cubicBezTo>
                  <a:cubicBezTo>
                    <a:pt x="5783" y="83412"/>
                    <a:pt x="0" y="69450"/>
                    <a:pt x="0" y="54892"/>
                  </a:cubicBezTo>
                  <a:lnTo>
                    <a:pt x="0" y="54892"/>
                  </a:lnTo>
                  <a:cubicBezTo>
                    <a:pt x="0" y="40334"/>
                    <a:pt x="5783" y="26372"/>
                    <a:pt x="16077" y="16077"/>
                  </a:cubicBezTo>
                  <a:cubicBezTo>
                    <a:pt x="26372" y="5783"/>
                    <a:pt x="40334" y="0"/>
                    <a:pt x="54892" y="0"/>
                  </a:cubicBezTo>
                  <a:close/>
                </a:path>
              </a:pathLst>
            </a:custGeom>
            <a:solidFill>
              <a:srgbClr val="191919"/>
            </a:solidFill>
            <a:ln w="9525" cap="rnd">
              <a:solidFill>
                <a:srgbClr val="5B5B5B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712299" cy="1478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3333495" y="720860"/>
            <a:ext cx="181129" cy="198844"/>
          </a:xfrm>
          <a:custGeom>
            <a:avLst/>
            <a:gdLst/>
            <a:ahLst/>
            <a:cxnLst/>
            <a:rect r="r" b="b" t="t" l="l"/>
            <a:pathLst>
              <a:path h="198844" w="181129">
                <a:moveTo>
                  <a:pt x="0" y="0"/>
                </a:moveTo>
                <a:lnTo>
                  <a:pt x="181129" y="0"/>
                </a:lnTo>
                <a:lnTo>
                  <a:pt x="181129" y="198844"/>
                </a:lnTo>
                <a:lnTo>
                  <a:pt x="0" y="1988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5558984" y="611864"/>
            <a:ext cx="1179483" cy="416836"/>
            <a:chOff x="0" y="0"/>
            <a:chExt cx="310646" cy="10978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10646" cy="109784"/>
            </a:xfrm>
            <a:custGeom>
              <a:avLst/>
              <a:gdLst/>
              <a:ahLst/>
              <a:cxnLst/>
              <a:rect r="r" b="b" t="t" l="l"/>
              <a:pathLst>
                <a:path h="109784" w="310646">
                  <a:moveTo>
                    <a:pt x="54892" y="0"/>
                  </a:moveTo>
                  <a:lnTo>
                    <a:pt x="255754" y="0"/>
                  </a:lnTo>
                  <a:cubicBezTo>
                    <a:pt x="286070" y="0"/>
                    <a:pt x="310646" y="24576"/>
                    <a:pt x="310646" y="54892"/>
                  </a:cubicBezTo>
                  <a:lnTo>
                    <a:pt x="310646" y="54892"/>
                  </a:lnTo>
                  <a:cubicBezTo>
                    <a:pt x="310646" y="69450"/>
                    <a:pt x="304862" y="83412"/>
                    <a:pt x="294568" y="93706"/>
                  </a:cubicBezTo>
                  <a:cubicBezTo>
                    <a:pt x="284274" y="104001"/>
                    <a:pt x="270312" y="109784"/>
                    <a:pt x="255754" y="109784"/>
                  </a:cubicBezTo>
                  <a:lnTo>
                    <a:pt x="54892" y="109784"/>
                  </a:lnTo>
                  <a:cubicBezTo>
                    <a:pt x="40334" y="109784"/>
                    <a:pt x="26372" y="104001"/>
                    <a:pt x="16077" y="93706"/>
                  </a:cubicBezTo>
                  <a:cubicBezTo>
                    <a:pt x="5783" y="83412"/>
                    <a:pt x="0" y="69450"/>
                    <a:pt x="0" y="54892"/>
                  </a:cubicBezTo>
                  <a:lnTo>
                    <a:pt x="0" y="54892"/>
                  </a:lnTo>
                  <a:cubicBezTo>
                    <a:pt x="0" y="40334"/>
                    <a:pt x="5783" y="26372"/>
                    <a:pt x="16077" y="16077"/>
                  </a:cubicBezTo>
                  <a:cubicBezTo>
                    <a:pt x="26372" y="5783"/>
                    <a:pt x="40334" y="0"/>
                    <a:pt x="54892" y="0"/>
                  </a:cubicBezTo>
                  <a:close/>
                </a:path>
              </a:pathLst>
            </a:custGeom>
            <a:solidFill>
              <a:srgbClr val="191919"/>
            </a:solidFill>
            <a:ln w="9525" cap="rnd">
              <a:solidFill>
                <a:srgbClr val="5B5B5B"/>
              </a:soli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310646" cy="1478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6843682" y="613082"/>
            <a:ext cx="415618" cy="415618"/>
          </a:xfrm>
          <a:custGeom>
            <a:avLst/>
            <a:gdLst/>
            <a:ahLst/>
            <a:cxnLst/>
            <a:rect r="r" b="b" t="t" l="l"/>
            <a:pathLst>
              <a:path h="415618" w="415618">
                <a:moveTo>
                  <a:pt x="0" y="0"/>
                </a:moveTo>
                <a:lnTo>
                  <a:pt x="415618" y="0"/>
                </a:lnTo>
                <a:lnTo>
                  <a:pt x="415618" y="415618"/>
                </a:lnTo>
                <a:lnTo>
                  <a:pt x="0" y="41561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false" rot="0">
            <a:off x="10423548" y="9054461"/>
            <a:ext cx="262557" cy="203839"/>
          </a:xfrm>
          <a:custGeom>
            <a:avLst/>
            <a:gdLst/>
            <a:ahLst/>
            <a:cxnLst/>
            <a:rect r="r" b="b" t="t" l="l"/>
            <a:pathLst>
              <a:path h="203839" w="262557">
                <a:moveTo>
                  <a:pt x="262556" y="0"/>
                </a:moveTo>
                <a:lnTo>
                  <a:pt x="0" y="0"/>
                </a:lnTo>
                <a:lnTo>
                  <a:pt x="0" y="203839"/>
                </a:lnTo>
                <a:lnTo>
                  <a:pt x="262556" y="203839"/>
                </a:lnTo>
                <a:lnTo>
                  <a:pt x="262556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true" flipV="true" rot="0">
            <a:off x="10423548" y="4491986"/>
            <a:ext cx="262557" cy="203839"/>
          </a:xfrm>
          <a:custGeom>
            <a:avLst/>
            <a:gdLst/>
            <a:ahLst/>
            <a:cxnLst/>
            <a:rect r="r" b="b" t="t" l="l"/>
            <a:pathLst>
              <a:path h="203839" w="262557">
                <a:moveTo>
                  <a:pt x="262556" y="203839"/>
                </a:moveTo>
                <a:lnTo>
                  <a:pt x="0" y="203839"/>
                </a:lnTo>
                <a:lnTo>
                  <a:pt x="0" y="0"/>
                </a:lnTo>
                <a:lnTo>
                  <a:pt x="262556" y="0"/>
                </a:lnTo>
                <a:lnTo>
                  <a:pt x="262556" y="203839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true" flipV="false" rot="0">
            <a:off x="13922648" y="3559010"/>
            <a:ext cx="4680230" cy="4680230"/>
          </a:xfrm>
          <a:custGeom>
            <a:avLst/>
            <a:gdLst/>
            <a:ahLst/>
            <a:cxnLst/>
            <a:rect r="r" b="b" t="t" l="l"/>
            <a:pathLst>
              <a:path h="4680230" w="4680230">
                <a:moveTo>
                  <a:pt x="4680230" y="0"/>
                </a:moveTo>
                <a:lnTo>
                  <a:pt x="0" y="0"/>
                </a:lnTo>
                <a:lnTo>
                  <a:pt x="0" y="4680230"/>
                </a:lnTo>
                <a:lnTo>
                  <a:pt x="4680230" y="4680230"/>
                </a:lnTo>
                <a:lnTo>
                  <a:pt x="468023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1965388" y="4450722"/>
            <a:ext cx="3231742" cy="2430753"/>
            <a:chOff x="0" y="0"/>
            <a:chExt cx="4308989" cy="3241003"/>
          </a:xfrm>
        </p:grpSpPr>
        <p:sp>
          <p:nvSpPr>
            <p:cNvPr name="Freeform 14" id="14"/>
            <p:cNvSpPr/>
            <p:nvPr/>
          </p:nvSpPr>
          <p:spPr>
            <a:xfrm flipH="false" flipV="true" rot="0">
              <a:off x="77257" y="517181"/>
              <a:ext cx="350075" cy="271786"/>
            </a:xfrm>
            <a:custGeom>
              <a:avLst/>
              <a:gdLst/>
              <a:ahLst/>
              <a:cxnLst/>
              <a:rect r="r" b="b" t="t" l="l"/>
              <a:pathLst>
                <a:path h="271786" w="350075">
                  <a:moveTo>
                    <a:pt x="0" y="271785"/>
                  </a:moveTo>
                  <a:lnTo>
                    <a:pt x="350076" y="271785"/>
                  </a:lnTo>
                  <a:lnTo>
                    <a:pt x="350076" y="0"/>
                  </a:lnTo>
                  <a:lnTo>
                    <a:pt x="0" y="0"/>
                  </a:lnTo>
                  <a:lnTo>
                    <a:pt x="0" y="271785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15" id="15"/>
            <p:cNvGrpSpPr/>
            <p:nvPr/>
          </p:nvGrpSpPr>
          <p:grpSpPr>
            <a:xfrm rot="0">
              <a:off x="0" y="0"/>
              <a:ext cx="4308989" cy="3241003"/>
              <a:chOff x="0" y="0"/>
              <a:chExt cx="957257" cy="720000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957257" cy="720000"/>
              </a:xfrm>
              <a:custGeom>
                <a:avLst/>
                <a:gdLst/>
                <a:ahLst/>
                <a:cxnLst/>
                <a:rect r="r" b="b" t="t" l="l"/>
                <a:pathLst>
                  <a:path h="720000" w="957257">
                    <a:moveTo>
                      <a:pt x="59890" y="0"/>
                    </a:moveTo>
                    <a:lnTo>
                      <a:pt x="897367" y="0"/>
                    </a:lnTo>
                    <a:cubicBezTo>
                      <a:pt x="913251" y="0"/>
                      <a:pt x="928484" y="6310"/>
                      <a:pt x="939715" y="17541"/>
                    </a:cubicBezTo>
                    <a:cubicBezTo>
                      <a:pt x="950947" y="28773"/>
                      <a:pt x="957257" y="44006"/>
                      <a:pt x="957257" y="59890"/>
                    </a:cubicBezTo>
                    <a:lnTo>
                      <a:pt x="957257" y="660110"/>
                    </a:lnTo>
                    <a:cubicBezTo>
                      <a:pt x="957257" y="675994"/>
                      <a:pt x="950947" y="691227"/>
                      <a:pt x="939715" y="702459"/>
                    </a:cubicBezTo>
                    <a:cubicBezTo>
                      <a:pt x="928484" y="713690"/>
                      <a:pt x="913251" y="720000"/>
                      <a:pt x="897367" y="720000"/>
                    </a:cubicBezTo>
                    <a:lnTo>
                      <a:pt x="59890" y="720000"/>
                    </a:lnTo>
                    <a:cubicBezTo>
                      <a:pt x="44006" y="720000"/>
                      <a:pt x="28773" y="713690"/>
                      <a:pt x="17541" y="702459"/>
                    </a:cubicBezTo>
                    <a:cubicBezTo>
                      <a:pt x="6310" y="691227"/>
                      <a:pt x="0" y="675994"/>
                      <a:pt x="0" y="660110"/>
                    </a:cubicBezTo>
                    <a:lnTo>
                      <a:pt x="0" y="59890"/>
                    </a:lnTo>
                    <a:cubicBezTo>
                      <a:pt x="0" y="44006"/>
                      <a:pt x="6310" y="28773"/>
                      <a:pt x="17541" y="17541"/>
                    </a:cubicBezTo>
                    <a:cubicBezTo>
                      <a:pt x="28773" y="6310"/>
                      <a:pt x="44006" y="0"/>
                      <a:pt x="59890" y="0"/>
                    </a:cubicBezTo>
                    <a:close/>
                  </a:path>
                </a:pathLst>
              </a:custGeom>
              <a:solidFill>
                <a:srgbClr val="191919"/>
              </a:solidFill>
              <a:ln w="9525" cap="rnd">
                <a:solidFill>
                  <a:srgbClr val="5B5B5B"/>
                </a:solidFill>
                <a:prstDash val="solid"/>
                <a:round/>
              </a:ln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38100"/>
                <a:ext cx="957257" cy="758100"/>
              </a:xfrm>
              <a:prstGeom prst="rect">
                <a:avLst/>
              </a:prstGeom>
            </p:spPr>
            <p:txBody>
              <a:bodyPr anchor="ctr" rtlCol="false" tIns="45170" lIns="45170" bIns="45170" rIns="4517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8" id="18"/>
            <p:cNvGrpSpPr/>
            <p:nvPr/>
          </p:nvGrpSpPr>
          <p:grpSpPr>
            <a:xfrm rot="0">
              <a:off x="0" y="1869973"/>
              <a:ext cx="86151" cy="823809"/>
              <a:chOff x="0" y="0"/>
              <a:chExt cx="19139" cy="183012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19139" cy="183012"/>
              </a:xfrm>
              <a:custGeom>
                <a:avLst/>
                <a:gdLst/>
                <a:ahLst/>
                <a:cxnLst/>
                <a:rect r="r" b="b" t="t" l="l"/>
                <a:pathLst>
                  <a:path h="183012" w="19139">
                    <a:moveTo>
                      <a:pt x="9569" y="0"/>
                    </a:moveTo>
                    <a:lnTo>
                      <a:pt x="9569" y="0"/>
                    </a:lnTo>
                    <a:cubicBezTo>
                      <a:pt x="14854" y="0"/>
                      <a:pt x="19139" y="4284"/>
                      <a:pt x="19139" y="9569"/>
                    </a:cubicBezTo>
                    <a:lnTo>
                      <a:pt x="19139" y="173443"/>
                    </a:lnTo>
                    <a:cubicBezTo>
                      <a:pt x="19139" y="175981"/>
                      <a:pt x="18130" y="178415"/>
                      <a:pt x="16336" y="180209"/>
                    </a:cubicBezTo>
                    <a:cubicBezTo>
                      <a:pt x="14541" y="182004"/>
                      <a:pt x="12107" y="183012"/>
                      <a:pt x="9569" y="183012"/>
                    </a:cubicBezTo>
                    <a:lnTo>
                      <a:pt x="9569" y="183012"/>
                    </a:lnTo>
                    <a:cubicBezTo>
                      <a:pt x="7031" y="183012"/>
                      <a:pt x="4597" y="182004"/>
                      <a:pt x="2803" y="180209"/>
                    </a:cubicBezTo>
                    <a:cubicBezTo>
                      <a:pt x="1008" y="178415"/>
                      <a:pt x="0" y="175981"/>
                      <a:pt x="0" y="173443"/>
                    </a:cubicBezTo>
                    <a:lnTo>
                      <a:pt x="0" y="9569"/>
                    </a:lnTo>
                    <a:cubicBezTo>
                      <a:pt x="0" y="7031"/>
                      <a:pt x="1008" y="4597"/>
                      <a:pt x="2803" y="2803"/>
                    </a:cubicBezTo>
                    <a:cubicBezTo>
                      <a:pt x="4597" y="1008"/>
                      <a:pt x="7031" y="0"/>
                      <a:pt x="9569" y="0"/>
                    </a:cubicBezTo>
                    <a:close/>
                  </a:path>
                </a:pathLst>
              </a:custGeom>
              <a:solidFill>
                <a:srgbClr val="FFDE59"/>
              </a:solidFill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0" y="-28575"/>
                <a:ext cx="19139" cy="211587"/>
              </a:xfrm>
              <a:prstGeom prst="rect">
                <a:avLst/>
              </a:prstGeom>
            </p:spPr>
            <p:txBody>
              <a:bodyPr anchor="ctr" rtlCol="false" tIns="45170" lIns="45170" bIns="45170" rIns="45170"/>
              <a:lstStyle/>
              <a:p>
                <a:pPr algn="ctr">
                  <a:lnSpc>
                    <a:spcPts val="1960"/>
                  </a:lnSpc>
                </a:pPr>
              </a:p>
            </p:txBody>
          </p:sp>
        </p:grpSp>
        <p:grpSp>
          <p:nvGrpSpPr>
            <p:cNvPr name="Group 21" id="21"/>
            <p:cNvGrpSpPr/>
            <p:nvPr/>
          </p:nvGrpSpPr>
          <p:grpSpPr>
            <a:xfrm rot="0">
              <a:off x="4219024" y="1869973"/>
              <a:ext cx="86151" cy="823809"/>
              <a:chOff x="0" y="0"/>
              <a:chExt cx="19139" cy="183012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0"/>
                <a:ext cx="19139" cy="183012"/>
              </a:xfrm>
              <a:custGeom>
                <a:avLst/>
                <a:gdLst/>
                <a:ahLst/>
                <a:cxnLst/>
                <a:rect r="r" b="b" t="t" l="l"/>
                <a:pathLst>
                  <a:path h="183012" w="19139">
                    <a:moveTo>
                      <a:pt x="9569" y="0"/>
                    </a:moveTo>
                    <a:lnTo>
                      <a:pt x="9569" y="0"/>
                    </a:lnTo>
                    <a:cubicBezTo>
                      <a:pt x="14854" y="0"/>
                      <a:pt x="19139" y="4284"/>
                      <a:pt x="19139" y="9569"/>
                    </a:cubicBezTo>
                    <a:lnTo>
                      <a:pt x="19139" y="173443"/>
                    </a:lnTo>
                    <a:cubicBezTo>
                      <a:pt x="19139" y="175981"/>
                      <a:pt x="18130" y="178415"/>
                      <a:pt x="16336" y="180209"/>
                    </a:cubicBezTo>
                    <a:cubicBezTo>
                      <a:pt x="14541" y="182004"/>
                      <a:pt x="12107" y="183012"/>
                      <a:pt x="9569" y="183012"/>
                    </a:cubicBezTo>
                    <a:lnTo>
                      <a:pt x="9569" y="183012"/>
                    </a:lnTo>
                    <a:cubicBezTo>
                      <a:pt x="7031" y="183012"/>
                      <a:pt x="4597" y="182004"/>
                      <a:pt x="2803" y="180209"/>
                    </a:cubicBezTo>
                    <a:cubicBezTo>
                      <a:pt x="1008" y="178415"/>
                      <a:pt x="0" y="175981"/>
                      <a:pt x="0" y="173443"/>
                    </a:cubicBezTo>
                    <a:lnTo>
                      <a:pt x="0" y="9569"/>
                    </a:lnTo>
                    <a:cubicBezTo>
                      <a:pt x="0" y="7031"/>
                      <a:pt x="1008" y="4597"/>
                      <a:pt x="2803" y="2803"/>
                    </a:cubicBezTo>
                    <a:cubicBezTo>
                      <a:pt x="4597" y="1008"/>
                      <a:pt x="7031" y="0"/>
                      <a:pt x="9569" y="0"/>
                    </a:cubicBezTo>
                    <a:close/>
                  </a:path>
                </a:pathLst>
              </a:custGeom>
              <a:solidFill>
                <a:srgbClr val="FFDE59"/>
              </a:solidFill>
            </p:spPr>
          </p:sp>
          <p:sp>
            <p:nvSpPr>
              <p:cNvPr name="TextBox 23" id="23"/>
              <p:cNvSpPr txBox="true"/>
              <p:nvPr/>
            </p:nvSpPr>
            <p:spPr>
              <a:xfrm>
                <a:off x="0" y="-28575"/>
                <a:ext cx="19139" cy="211587"/>
              </a:xfrm>
              <a:prstGeom prst="rect">
                <a:avLst/>
              </a:prstGeom>
            </p:spPr>
            <p:txBody>
              <a:bodyPr anchor="ctr" rtlCol="false" tIns="45170" lIns="45170" bIns="45170" rIns="45170"/>
              <a:lstStyle/>
              <a:p>
                <a:pPr algn="ctr">
                  <a:lnSpc>
                    <a:spcPts val="1960"/>
                  </a:lnSpc>
                </a:pPr>
              </a:p>
            </p:txBody>
          </p:sp>
        </p:grpSp>
        <p:sp>
          <p:nvSpPr>
            <p:cNvPr name="TextBox 24" id="24"/>
            <p:cNvSpPr txBox="true"/>
            <p:nvPr/>
          </p:nvSpPr>
          <p:spPr>
            <a:xfrm rot="0">
              <a:off x="520451" y="964834"/>
              <a:ext cx="3268087" cy="98060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3037"/>
                </a:lnSpc>
                <a:spcBef>
                  <a:spcPct val="0"/>
                </a:spcBef>
              </a:pPr>
              <a:r>
                <a:rPr lang="en-US" b="true" sz="2169" spc="-86">
                  <a:solidFill>
                    <a:srgbClr val="FFFFFF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ACADEMIC RESEARCHERS</a:t>
              </a: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6351235" y="4450722"/>
            <a:ext cx="3231742" cy="2430753"/>
            <a:chOff x="0" y="0"/>
            <a:chExt cx="4308989" cy="3241003"/>
          </a:xfrm>
        </p:grpSpPr>
        <p:sp>
          <p:nvSpPr>
            <p:cNvPr name="Freeform 26" id="26"/>
            <p:cNvSpPr/>
            <p:nvPr/>
          </p:nvSpPr>
          <p:spPr>
            <a:xfrm flipH="false" flipV="true" rot="0">
              <a:off x="77257" y="517181"/>
              <a:ext cx="350075" cy="271786"/>
            </a:xfrm>
            <a:custGeom>
              <a:avLst/>
              <a:gdLst/>
              <a:ahLst/>
              <a:cxnLst/>
              <a:rect r="r" b="b" t="t" l="l"/>
              <a:pathLst>
                <a:path h="271786" w="350075">
                  <a:moveTo>
                    <a:pt x="0" y="271785"/>
                  </a:moveTo>
                  <a:lnTo>
                    <a:pt x="350076" y="271785"/>
                  </a:lnTo>
                  <a:lnTo>
                    <a:pt x="350076" y="0"/>
                  </a:lnTo>
                  <a:lnTo>
                    <a:pt x="0" y="0"/>
                  </a:lnTo>
                  <a:lnTo>
                    <a:pt x="0" y="271785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27" id="27"/>
            <p:cNvGrpSpPr/>
            <p:nvPr/>
          </p:nvGrpSpPr>
          <p:grpSpPr>
            <a:xfrm rot="0">
              <a:off x="0" y="0"/>
              <a:ext cx="4308989" cy="3241003"/>
              <a:chOff x="0" y="0"/>
              <a:chExt cx="957257" cy="720000"/>
            </a:xfrm>
          </p:grpSpPr>
          <p:sp>
            <p:nvSpPr>
              <p:cNvPr name="Freeform 28" id="28"/>
              <p:cNvSpPr/>
              <p:nvPr/>
            </p:nvSpPr>
            <p:spPr>
              <a:xfrm flipH="false" flipV="false" rot="0">
                <a:off x="0" y="0"/>
                <a:ext cx="957257" cy="720000"/>
              </a:xfrm>
              <a:custGeom>
                <a:avLst/>
                <a:gdLst/>
                <a:ahLst/>
                <a:cxnLst/>
                <a:rect r="r" b="b" t="t" l="l"/>
                <a:pathLst>
                  <a:path h="720000" w="957257">
                    <a:moveTo>
                      <a:pt x="59890" y="0"/>
                    </a:moveTo>
                    <a:lnTo>
                      <a:pt x="897367" y="0"/>
                    </a:lnTo>
                    <a:cubicBezTo>
                      <a:pt x="913251" y="0"/>
                      <a:pt x="928484" y="6310"/>
                      <a:pt x="939715" y="17541"/>
                    </a:cubicBezTo>
                    <a:cubicBezTo>
                      <a:pt x="950947" y="28773"/>
                      <a:pt x="957257" y="44006"/>
                      <a:pt x="957257" y="59890"/>
                    </a:cubicBezTo>
                    <a:lnTo>
                      <a:pt x="957257" y="660110"/>
                    </a:lnTo>
                    <a:cubicBezTo>
                      <a:pt x="957257" y="675994"/>
                      <a:pt x="950947" y="691227"/>
                      <a:pt x="939715" y="702459"/>
                    </a:cubicBezTo>
                    <a:cubicBezTo>
                      <a:pt x="928484" y="713690"/>
                      <a:pt x="913251" y="720000"/>
                      <a:pt x="897367" y="720000"/>
                    </a:cubicBezTo>
                    <a:lnTo>
                      <a:pt x="59890" y="720000"/>
                    </a:lnTo>
                    <a:cubicBezTo>
                      <a:pt x="44006" y="720000"/>
                      <a:pt x="28773" y="713690"/>
                      <a:pt x="17541" y="702459"/>
                    </a:cubicBezTo>
                    <a:cubicBezTo>
                      <a:pt x="6310" y="691227"/>
                      <a:pt x="0" y="675994"/>
                      <a:pt x="0" y="660110"/>
                    </a:cubicBezTo>
                    <a:lnTo>
                      <a:pt x="0" y="59890"/>
                    </a:lnTo>
                    <a:cubicBezTo>
                      <a:pt x="0" y="44006"/>
                      <a:pt x="6310" y="28773"/>
                      <a:pt x="17541" y="17541"/>
                    </a:cubicBezTo>
                    <a:cubicBezTo>
                      <a:pt x="28773" y="6310"/>
                      <a:pt x="44006" y="0"/>
                      <a:pt x="59890" y="0"/>
                    </a:cubicBezTo>
                    <a:close/>
                  </a:path>
                </a:pathLst>
              </a:custGeom>
              <a:solidFill>
                <a:srgbClr val="191919"/>
              </a:solidFill>
              <a:ln w="9525" cap="rnd">
                <a:solidFill>
                  <a:srgbClr val="5B5B5B"/>
                </a:solidFill>
                <a:prstDash val="solid"/>
                <a:round/>
              </a:ln>
            </p:spPr>
          </p:sp>
          <p:sp>
            <p:nvSpPr>
              <p:cNvPr name="TextBox 29" id="29"/>
              <p:cNvSpPr txBox="true"/>
              <p:nvPr/>
            </p:nvSpPr>
            <p:spPr>
              <a:xfrm>
                <a:off x="0" y="-38100"/>
                <a:ext cx="957257" cy="758100"/>
              </a:xfrm>
              <a:prstGeom prst="rect">
                <a:avLst/>
              </a:prstGeom>
            </p:spPr>
            <p:txBody>
              <a:bodyPr anchor="ctr" rtlCol="false" tIns="45170" lIns="45170" bIns="45170" rIns="4517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30" id="30"/>
            <p:cNvGrpSpPr/>
            <p:nvPr/>
          </p:nvGrpSpPr>
          <p:grpSpPr>
            <a:xfrm rot="0">
              <a:off x="0" y="1869973"/>
              <a:ext cx="86151" cy="823809"/>
              <a:chOff x="0" y="0"/>
              <a:chExt cx="19139" cy="183012"/>
            </a:xfrm>
          </p:grpSpPr>
          <p:sp>
            <p:nvSpPr>
              <p:cNvPr name="Freeform 31" id="31"/>
              <p:cNvSpPr/>
              <p:nvPr/>
            </p:nvSpPr>
            <p:spPr>
              <a:xfrm flipH="false" flipV="false" rot="0">
                <a:off x="0" y="0"/>
                <a:ext cx="19139" cy="183012"/>
              </a:xfrm>
              <a:custGeom>
                <a:avLst/>
                <a:gdLst/>
                <a:ahLst/>
                <a:cxnLst/>
                <a:rect r="r" b="b" t="t" l="l"/>
                <a:pathLst>
                  <a:path h="183012" w="19139">
                    <a:moveTo>
                      <a:pt x="9569" y="0"/>
                    </a:moveTo>
                    <a:lnTo>
                      <a:pt x="9569" y="0"/>
                    </a:lnTo>
                    <a:cubicBezTo>
                      <a:pt x="14854" y="0"/>
                      <a:pt x="19139" y="4284"/>
                      <a:pt x="19139" y="9569"/>
                    </a:cubicBezTo>
                    <a:lnTo>
                      <a:pt x="19139" y="173443"/>
                    </a:lnTo>
                    <a:cubicBezTo>
                      <a:pt x="19139" y="175981"/>
                      <a:pt x="18130" y="178415"/>
                      <a:pt x="16336" y="180209"/>
                    </a:cubicBezTo>
                    <a:cubicBezTo>
                      <a:pt x="14541" y="182004"/>
                      <a:pt x="12107" y="183012"/>
                      <a:pt x="9569" y="183012"/>
                    </a:cubicBezTo>
                    <a:lnTo>
                      <a:pt x="9569" y="183012"/>
                    </a:lnTo>
                    <a:cubicBezTo>
                      <a:pt x="7031" y="183012"/>
                      <a:pt x="4597" y="182004"/>
                      <a:pt x="2803" y="180209"/>
                    </a:cubicBezTo>
                    <a:cubicBezTo>
                      <a:pt x="1008" y="178415"/>
                      <a:pt x="0" y="175981"/>
                      <a:pt x="0" y="173443"/>
                    </a:cubicBezTo>
                    <a:lnTo>
                      <a:pt x="0" y="9569"/>
                    </a:lnTo>
                    <a:cubicBezTo>
                      <a:pt x="0" y="7031"/>
                      <a:pt x="1008" y="4597"/>
                      <a:pt x="2803" y="2803"/>
                    </a:cubicBezTo>
                    <a:cubicBezTo>
                      <a:pt x="4597" y="1008"/>
                      <a:pt x="7031" y="0"/>
                      <a:pt x="9569" y="0"/>
                    </a:cubicBezTo>
                    <a:close/>
                  </a:path>
                </a:pathLst>
              </a:custGeom>
              <a:solidFill>
                <a:srgbClr val="FFDE59"/>
              </a:solidFill>
            </p:spPr>
          </p:sp>
          <p:sp>
            <p:nvSpPr>
              <p:cNvPr name="TextBox 32" id="32"/>
              <p:cNvSpPr txBox="true"/>
              <p:nvPr/>
            </p:nvSpPr>
            <p:spPr>
              <a:xfrm>
                <a:off x="0" y="-28575"/>
                <a:ext cx="19139" cy="211587"/>
              </a:xfrm>
              <a:prstGeom prst="rect">
                <a:avLst/>
              </a:prstGeom>
            </p:spPr>
            <p:txBody>
              <a:bodyPr anchor="ctr" rtlCol="false" tIns="45170" lIns="45170" bIns="45170" rIns="45170"/>
              <a:lstStyle/>
              <a:p>
                <a:pPr algn="ctr">
                  <a:lnSpc>
                    <a:spcPts val="1960"/>
                  </a:lnSpc>
                </a:pPr>
              </a:p>
            </p:txBody>
          </p:sp>
        </p:grpSp>
        <p:grpSp>
          <p:nvGrpSpPr>
            <p:cNvPr name="Group 33" id="33"/>
            <p:cNvGrpSpPr/>
            <p:nvPr/>
          </p:nvGrpSpPr>
          <p:grpSpPr>
            <a:xfrm rot="0">
              <a:off x="4219024" y="1869973"/>
              <a:ext cx="86151" cy="823809"/>
              <a:chOff x="0" y="0"/>
              <a:chExt cx="19139" cy="183012"/>
            </a:xfrm>
          </p:grpSpPr>
          <p:sp>
            <p:nvSpPr>
              <p:cNvPr name="Freeform 34" id="34"/>
              <p:cNvSpPr/>
              <p:nvPr/>
            </p:nvSpPr>
            <p:spPr>
              <a:xfrm flipH="false" flipV="false" rot="0">
                <a:off x="0" y="0"/>
                <a:ext cx="19139" cy="183012"/>
              </a:xfrm>
              <a:custGeom>
                <a:avLst/>
                <a:gdLst/>
                <a:ahLst/>
                <a:cxnLst/>
                <a:rect r="r" b="b" t="t" l="l"/>
                <a:pathLst>
                  <a:path h="183012" w="19139">
                    <a:moveTo>
                      <a:pt x="9569" y="0"/>
                    </a:moveTo>
                    <a:lnTo>
                      <a:pt x="9569" y="0"/>
                    </a:lnTo>
                    <a:cubicBezTo>
                      <a:pt x="14854" y="0"/>
                      <a:pt x="19139" y="4284"/>
                      <a:pt x="19139" y="9569"/>
                    </a:cubicBezTo>
                    <a:lnTo>
                      <a:pt x="19139" y="173443"/>
                    </a:lnTo>
                    <a:cubicBezTo>
                      <a:pt x="19139" y="175981"/>
                      <a:pt x="18130" y="178415"/>
                      <a:pt x="16336" y="180209"/>
                    </a:cubicBezTo>
                    <a:cubicBezTo>
                      <a:pt x="14541" y="182004"/>
                      <a:pt x="12107" y="183012"/>
                      <a:pt x="9569" y="183012"/>
                    </a:cubicBezTo>
                    <a:lnTo>
                      <a:pt x="9569" y="183012"/>
                    </a:lnTo>
                    <a:cubicBezTo>
                      <a:pt x="7031" y="183012"/>
                      <a:pt x="4597" y="182004"/>
                      <a:pt x="2803" y="180209"/>
                    </a:cubicBezTo>
                    <a:cubicBezTo>
                      <a:pt x="1008" y="178415"/>
                      <a:pt x="0" y="175981"/>
                      <a:pt x="0" y="173443"/>
                    </a:cubicBezTo>
                    <a:lnTo>
                      <a:pt x="0" y="9569"/>
                    </a:lnTo>
                    <a:cubicBezTo>
                      <a:pt x="0" y="7031"/>
                      <a:pt x="1008" y="4597"/>
                      <a:pt x="2803" y="2803"/>
                    </a:cubicBezTo>
                    <a:cubicBezTo>
                      <a:pt x="4597" y="1008"/>
                      <a:pt x="7031" y="0"/>
                      <a:pt x="9569" y="0"/>
                    </a:cubicBezTo>
                    <a:close/>
                  </a:path>
                </a:pathLst>
              </a:custGeom>
              <a:solidFill>
                <a:srgbClr val="FFDE59"/>
              </a:solidFill>
            </p:spPr>
          </p:sp>
          <p:sp>
            <p:nvSpPr>
              <p:cNvPr name="TextBox 35" id="35"/>
              <p:cNvSpPr txBox="true"/>
              <p:nvPr/>
            </p:nvSpPr>
            <p:spPr>
              <a:xfrm>
                <a:off x="0" y="-28575"/>
                <a:ext cx="19139" cy="211587"/>
              </a:xfrm>
              <a:prstGeom prst="rect">
                <a:avLst/>
              </a:prstGeom>
            </p:spPr>
            <p:txBody>
              <a:bodyPr anchor="ctr" rtlCol="false" tIns="45170" lIns="45170" bIns="45170" rIns="45170"/>
              <a:lstStyle/>
              <a:p>
                <a:pPr algn="ctr">
                  <a:lnSpc>
                    <a:spcPts val="1960"/>
                  </a:lnSpc>
                </a:pPr>
              </a:p>
            </p:txBody>
          </p:sp>
        </p:grpSp>
        <p:sp>
          <p:nvSpPr>
            <p:cNvPr name="TextBox 36" id="36"/>
            <p:cNvSpPr txBox="true"/>
            <p:nvPr/>
          </p:nvSpPr>
          <p:spPr>
            <a:xfrm rot="0">
              <a:off x="550281" y="693436"/>
              <a:ext cx="3545795" cy="14941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037"/>
                </a:lnSpc>
                <a:spcBef>
                  <a:spcPct val="0"/>
                </a:spcBef>
              </a:pPr>
              <a:r>
                <a:rPr lang="en-US" b="true" sz="2169" spc="-86">
                  <a:solidFill>
                    <a:srgbClr val="FFFFFF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NEWS AGGREGATORS &amp; JOURNALISTS</a:t>
              </a:r>
            </a:p>
          </p:txBody>
        </p:sp>
      </p:grpSp>
      <p:grpSp>
        <p:nvGrpSpPr>
          <p:cNvPr name="Group 37" id="37"/>
          <p:cNvGrpSpPr/>
          <p:nvPr/>
        </p:nvGrpSpPr>
        <p:grpSpPr>
          <a:xfrm rot="0">
            <a:off x="1955863" y="7023864"/>
            <a:ext cx="3231742" cy="2430753"/>
            <a:chOff x="0" y="0"/>
            <a:chExt cx="4308989" cy="3241003"/>
          </a:xfrm>
        </p:grpSpPr>
        <p:sp>
          <p:nvSpPr>
            <p:cNvPr name="Freeform 38" id="38"/>
            <p:cNvSpPr/>
            <p:nvPr/>
          </p:nvSpPr>
          <p:spPr>
            <a:xfrm flipH="false" flipV="true" rot="0">
              <a:off x="77257" y="517181"/>
              <a:ext cx="350075" cy="271786"/>
            </a:xfrm>
            <a:custGeom>
              <a:avLst/>
              <a:gdLst/>
              <a:ahLst/>
              <a:cxnLst/>
              <a:rect r="r" b="b" t="t" l="l"/>
              <a:pathLst>
                <a:path h="271786" w="350075">
                  <a:moveTo>
                    <a:pt x="0" y="271785"/>
                  </a:moveTo>
                  <a:lnTo>
                    <a:pt x="350076" y="271785"/>
                  </a:lnTo>
                  <a:lnTo>
                    <a:pt x="350076" y="0"/>
                  </a:lnTo>
                  <a:lnTo>
                    <a:pt x="0" y="0"/>
                  </a:lnTo>
                  <a:lnTo>
                    <a:pt x="0" y="271785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39" id="39"/>
            <p:cNvGrpSpPr/>
            <p:nvPr/>
          </p:nvGrpSpPr>
          <p:grpSpPr>
            <a:xfrm rot="0">
              <a:off x="0" y="0"/>
              <a:ext cx="4308989" cy="3241003"/>
              <a:chOff x="0" y="0"/>
              <a:chExt cx="957257" cy="720000"/>
            </a:xfrm>
          </p:grpSpPr>
          <p:sp>
            <p:nvSpPr>
              <p:cNvPr name="Freeform 40" id="40"/>
              <p:cNvSpPr/>
              <p:nvPr/>
            </p:nvSpPr>
            <p:spPr>
              <a:xfrm flipH="false" flipV="false" rot="0">
                <a:off x="0" y="0"/>
                <a:ext cx="957257" cy="720000"/>
              </a:xfrm>
              <a:custGeom>
                <a:avLst/>
                <a:gdLst/>
                <a:ahLst/>
                <a:cxnLst/>
                <a:rect r="r" b="b" t="t" l="l"/>
                <a:pathLst>
                  <a:path h="720000" w="957257">
                    <a:moveTo>
                      <a:pt x="59890" y="0"/>
                    </a:moveTo>
                    <a:lnTo>
                      <a:pt x="897367" y="0"/>
                    </a:lnTo>
                    <a:cubicBezTo>
                      <a:pt x="913251" y="0"/>
                      <a:pt x="928484" y="6310"/>
                      <a:pt x="939715" y="17541"/>
                    </a:cubicBezTo>
                    <a:cubicBezTo>
                      <a:pt x="950947" y="28773"/>
                      <a:pt x="957257" y="44006"/>
                      <a:pt x="957257" y="59890"/>
                    </a:cubicBezTo>
                    <a:lnTo>
                      <a:pt x="957257" y="660110"/>
                    </a:lnTo>
                    <a:cubicBezTo>
                      <a:pt x="957257" y="675994"/>
                      <a:pt x="950947" y="691227"/>
                      <a:pt x="939715" y="702459"/>
                    </a:cubicBezTo>
                    <a:cubicBezTo>
                      <a:pt x="928484" y="713690"/>
                      <a:pt x="913251" y="720000"/>
                      <a:pt x="897367" y="720000"/>
                    </a:cubicBezTo>
                    <a:lnTo>
                      <a:pt x="59890" y="720000"/>
                    </a:lnTo>
                    <a:cubicBezTo>
                      <a:pt x="44006" y="720000"/>
                      <a:pt x="28773" y="713690"/>
                      <a:pt x="17541" y="702459"/>
                    </a:cubicBezTo>
                    <a:cubicBezTo>
                      <a:pt x="6310" y="691227"/>
                      <a:pt x="0" y="675994"/>
                      <a:pt x="0" y="660110"/>
                    </a:cubicBezTo>
                    <a:lnTo>
                      <a:pt x="0" y="59890"/>
                    </a:lnTo>
                    <a:cubicBezTo>
                      <a:pt x="0" y="44006"/>
                      <a:pt x="6310" y="28773"/>
                      <a:pt x="17541" y="17541"/>
                    </a:cubicBezTo>
                    <a:cubicBezTo>
                      <a:pt x="28773" y="6310"/>
                      <a:pt x="44006" y="0"/>
                      <a:pt x="59890" y="0"/>
                    </a:cubicBezTo>
                    <a:close/>
                  </a:path>
                </a:pathLst>
              </a:custGeom>
              <a:solidFill>
                <a:srgbClr val="191919"/>
              </a:solidFill>
              <a:ln w="9525" cap="rnd">
                <a:solidFill>
                  <a:srgbClr val="5B5B5B"/>
                </a:solidFill>
                <a:prstDash val="solid"/>
                <a:round/>
              </a:ln>
            </p:spPr>
          </p:sp>
          <p:sp>
            <p:nvSpPr>
              <p:cNvPr name="TextBox 41" id="41"/>
              <p:cNvSpPr txBox="true"/>
              <p:nvPr/>
            </p:nvSpPr>
            <p:spPr>
              <a:xfrm>
                <a:off x="0" y="-38100"/>
                <a:ext cx="957257" cy="758100"/>
              </a:xfrm>
              <a:prstGeom prst="rect">
                <a:avLst/>
              </a:prstGeom>
            </p:spPr>
            <p:txBody>
              <a:bodyPr anchor="ctr" rtlCol="false" tIns="45170" lIns="45170" bIns="45170" rIns="4517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42" id="42"/>
            <p:cNvGrpSpPr/>
            <p:nvPr/>
          </p:nvGrpSpPr>
          <p:grpSpPr>
            <a:xfrm rot="0">
              <a:off x="0" y="1869973"/>
              <a:ext cx="86151" cy="823809"/>
              <a:chOff x="0" y="0"/>
              <a:chExt cx="19139" cy="183012"/>
            </a:xfrm>
          </p:grpSpPr>
          <p:sp>
            <p:nvSpPr>
              <p:cNvPr name="Freeform 43" id="43"/>
              <p:cNvSpPr/>
              <p:nvPr/>
            </p:nvSpPr>
            <p:spPr>
              <a:xfrm flipH="false" flipV="false" rot="0">
                <a:off x="0" y="0"/>
                <a:ext cx="19139" cy="183012"/>
              </a:xfrm>
              <a:custGeom>
                <a:avLst/>
                <a:gdLst/>
                <a:ahLst/>
                <a:cxnLst/>
                <a:rect r="r" b="b" t="t" l="l"/>
                <a:pathLst>
                  <a:path h="183012" w="19139">
                    <a:moveTo>
                      <a:pt x="9569" y="0"/>
                    </a:moveTo>
                    <a:lnTo>
                      <a:pt x="9569" y="0"/>
                    </a:lnTo>
                    <a:cubicBezTo>
                      <a:pt x="14854" y="0"/>
                      <a:pt x="19139" y="4284"/>
                      <a:pt x="19139" y="9569"/>
                    </a:cubicBezTo>
                    <a:lnTo>
                      <a:pt x="19139" y="173443"/>
                    </a:lnTo>
                    <a:cubicBezTo>
                      <a:pt x="19139" y="175981"/>
                      <a:pt x="18130" y="178415"/>
                      <a:pt x="16336" y="180209"/>
                    </a:cubicBezTo>
                    <a:cubicBezTo>
                      <a:pt x="14541" y="182004"/>
                      <a:pt x="12107" y="183012"/>
                      <a:pt x="9569" y="183012"/>
                    </a:cubicBezTo>
                    <a:lnTo>
                      <a:pt x="9569" y="183012"/>
                    </a:lnTo>
                    <a:cubicBezTo>
                      <a:pt x="7031" y="183012"/>
                      <a:pt x="4597" y="182004"/>
                      <a:pt x="2803" y="180209"/>
                    </a:cubicBezTo>
                    <a:cubicBezTo>
                      <a:pt x="1008" y="178415"/>
                      <a:pt x="0" y="175981"/>
                      <a:pt x="0" y="173443"/>
                    </a:cubicBezTo>
                    <a:lnTo>
                      <a:pt x="0" y="9569"/>
                    </a:lnTo>
                    <a:cubicBezTo>
                      <a:pt x="0" y="7031"/>
                      <a:pt x="1008" y="4597"/>
                      <a:pt x="2803" y="2803"/>
                    </a:cubicBezTo>
                    <a:cubicBezTo>
                      <a:pt x="4597" y="1008"/>
                      <a:pt x="7031" y="0"/>
                      <a:pt x="9569" y="0"/>
                    </a:cubicBezTo>
                    <a:close/>
                  </a:path>
                </a:pathLst>
              </a:custGeom>
              <a:solidFill>
                <a:srgbClr val="FFDE59"/>
              </a:solidFill>
            </p:spPr>
          </p:sp>
          <p:sp>
            <p:nvSpPr>
              <p:cNvPr name="TextBox 44" id="44"/>
              <p:cNvSpPr txBox="true"/>
              <p:nvPr/>
            </p:nvSpPr>
            <p:spPr>
              <a:xfrm>
                <a:off x="0" y="-28575"/>
                <a:ext cx="19139" cy="211587"/>
              </a:xfrm>
              <a:prstGeom prst="rect">
                <a:avLst/>
              </a:prstGeom>
            </p:spPr>
            <p:txBody>
              <a:bodyPr anchor="ctr" rtlCol="false" tIns="45170" lIns="45170" bIns="45170" rIns="45170"/>
              <a:lstStyle/>
              <a:p>
                <a:pPr algn="ctr">
                  <a:lnSpc>
                    <a:spcPts val="1960"/>
                  </a:lnSpc>
                </a:pPr>
              </a:p>
            </p:txBody>
          </p:sp>
        </p:grpSp>
        <p:grpSp>
          <p:nvGrpSpPr>
            <p:cNvPr name="Group 45" id="45"/>
            <p:cNvGrpSpPr/>
            <p:nvPr/>
          </p:nvGrpSpPr>
          <p:grpSpPr>
            <a:xfrm rot="0">
              <a:off x="4219024" y="1869973"/>
              <a:ext cx="86151" cy="823809"/>
              <a:chOff x="0" y="0"/>
              <a:chExt cx="19139" cy="183012"/>
            </a:xfrm>
          </p:grpSpPr>
          <p:sp>
            <p:nvSpPr>
              <p:cNvPr name="Freeform 46" id="46"/>
              <p:cNvSpPr/>
              <p:nvPr/>
            </p:nvSpPr>
            <p:spPr>
              <a:xfrm flipH="false" flipV="false" rot="0">
                <a:off x="0" y="0"/>
                <a:ext cx="19139" cy="183012"/>
              </a:xfrm>
              <a:custGeom>
                <a:avLst/>
                <a:gdLst/>
                <a:ahLst/>
                <a:cxnLst/>
                <a:rect r="r" b="b" t="t" l="l"/>
                <a:pathLst>
                  <a:path h="183012" w="19139">
                    <a:moveTo>
                      <a:pt x="9569" y="0"/>
                    </a:moveTo>
                    <a:lnTo>
                      <a:pt x="9569" y="0"/>
                    </a:lnTo>
                    <a:cubicBezTo>
                      <a:pt x="14854" y="0"/>
                      <a:pt x="19139" y="4284"/>
                      <a:pt x="19139" y="9569"/>
                    </a:cubicBezTo>
                    <a:lnTo>
                      <a:pt x="19139" y="173443"/>
                    </a:lnTo>
                    <a:cubicBezTo>
                      <a:pt x="19139" y="175981"/>
                      <a:pt x="18130" y="178415"/>
                      <a:pt x="16336" y="180209"/>
                    </a:cubicBezTo>
                    <a:cubicBezTo>
                      <a:pt x="14541" y="182004"/>
                      <a:pt x="12107" y="183012"/>
                      <a:pt x="9569" y="183012"/>
                    </a:cubicBezTo>
                    <a:lnTo>
                      <a:pt x="9569" y="183012"/>
                    </a:lnTo>
                    <a:cubicBezTo>
                      <a:pt x="7031" y="183012"/>
                      <a:pt x="4597" y="182004"/>
                      <a:pt x="2803" y="180209"/>
                    </a:cubicBezTo>
                    <a:cubicBezTo>
                      <a:pt x="1008" y="178415"/>
                      <a:pt x="0" y="175981"/>
                      <a:pt x="0" y="173443"/>
                    </a:cubicBezTo>
                    <a:lnTo>
                      <a:pt x="0" y="9569"/>
                    </a:lnTo>
                    <a:cubicBezTo>
                      <a:pt x="0" y="7031"/>
                      <a:pt x="1008" y="4597"/>
                      <a:pt x="2803" y="2803"/>
                    </a:cubicBezTo>
                    <a:cubicBezTo>
                      <a:pt x="4597" y="1008"/>
                      <a:pt x="7031" y="0"/>
                      <a:pt x="9569" y="0"/>
                    </a:cubicBezTo>
                    <a:close/>
                  </a:path>
                </a:pathLst>
              </a:custGeom>
              <a:solidFill>
                <a:srgbClr val="FFDE59"/>
              </a:solidFill>
            </p:spPr>
          </p:sp>
          <p:sp>
            <p:nvSpPr>
              <p:cNvPr name="TextBox 47" id="47"/>
              <p:cNvSpPr txBox="true"/>
              <p:nvPr/>
            </p:nvSpPr>
            <p:spPr>
              <a:xfrm>
                <a:off x="0" y="-28575"/>
                <a:ext cx="19139" cy="211587"/>
              </a:xfrm>
              <a:prstGeom prst="rect">
                <a:avLst/>
              </a:prstGeom>
            </p:spPr>
            <p:txBody>
              <a:bodyPr anchor="ctr" rtlCol="false" tIns="45170" lIns="45170" bIns="45170" rIns="45170"/>
              <a:lstStyle/>
              <a:p>
                <a:pPr algn="ctr">
                  <a:lnSpc>
                    <a:spcPts val="1960"/>
                  </a:lnSpc>
                </a:pPr>
              </a:p>
            </p:txBody>
          </p:sp>
        </p:grpSp>
        <p:sp>
          <p:nvSpPr>
            <p:cNvPr name="TextBox 48" id="48"/>
            <p:cNvSpPr txBox="true"/>
            <p:nvPr/>
          </p:nvSpPr>
          <p:spPr>
            <a:xfrm rot="0">
              <a:off x="520451" y="964834"/>
              <a:ext cx="3268087" cy="98060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3037"/>
                </a:lnSpc>
                <a:spcBef>
                  <a:spcPct val="0"/>
                </a:spcBef>
              </a:pPr>
              <a:r>
                <a:rPr lang="en-US" b="true" sz="2169" spc="-86">
                  <a:solidFill>
                    <a:srgbClr val="FFFFFF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Business Intelligence Teams</a:t>
              </a:r>
            </a:p>
          </p:txBody>
        </p:sp>
      </p:grpSp>
      <p:grpSp>
        <p:nvGrpSpPr>
          <p:cNvPr name="Group 49" id="49"/>
          <p:cNvGrpSpPr/>
          <p:nvPr/>
        </p:nvGrpSpPr>
        <p:grpSpPr>
          <a:xfrm rot="0">
            <a:off x="6351235" y="7023864"/>
            <a:ext cx="3231742" cy="2430753"/>
            <a:chOff x="0" y="0"/>
            <a:chExt cx="4308989" cy="3241003"/>
          </a:xfrm>
        </p:grpSpPr>
        <p:grpSp>
          <p:nvGrpSpPr>
            <p:cNvPr name="Group 50" id="50"/>
            <p:cNvGrpSpPr/>
            <p:nvPr/>
          </p:nvGrpSpPr>
          <p:grpSpPr>
            <a:xfrm rot="0">
              <a:off x="0" y="0"/>
              <a:ext cx="4308989" cy="3241003"/>
              <a:chOff x="0" y="0"/>
              <a:chExt cx="957257" cy="720000"/>
            </a:xfrm>
          </p:grpSpPr>
          <p:sp>
            <p:nvSpPr>
              <p:cNvPr name="Freeform 51" id="51"/>
              <p:cNvSpPr/>
              <p:nvPr/>
            </p:nvSpPr>
            <p:spPr>
              <a:xfrm flipH="false" flipV="false" rot="0">
                <a:off x="0" y="0"/>
                <a:ext cx="957257" cy="720000"/>
              </a:xfrm>
              <a:custGeom>
                <a:avLst/>
                <a:gdLst/>
                <a:ahLst/>
                <a:cxnLst/>
                <a:rect r="r" b="b" t="t" l="l"/>
                <a:pathLst>
                  <a:path h="720000" w="957257">
                    <a:moveTo>
                      <a:pt x="59890" y="0"/>
                    </a:moveTo>
                    <a:lnTo>
                      <a:pt x="897367" y="0"/>
                    </a:lnTo>
                    <a:cubicBezTo>
                      <a:pt x="913251" y="0"/>
                      <a:pt x="928484" y="6310"/>
                      <a:pt x="939715" y="17541"/>
                    </a:cubicBezTo>
                    <a:cubicBezTo>
                      <a:pt x="950947" y="28773"/>
                      <a:pt x="957257" y="44006"/>
                      <a:pt x="957257" y="59890"/>
                    </a:cubicBezTo>
                    <a:lnTo>
                      <a:pt x="957257" y="660110"/>
                    </a:lnTo>
                    <a:cubicBezTo>
                      <a:pt x="957257" y="675994"/>
                      <a:pt x="950947" y="691227"/>
                      <a:pt x="939715" y="702459"/>
                    </a:cubicBezTo>
                    <a:cubicBezTo>
                      <a:pt x="928484" y="713690"/>
                      <a:pt x="913251" y="720000"/>
                      <a:pt x="897367" y="720000"/>
                    </a:cubicBezTo>
                    <a:lnTo>
                      <a:pt x="59890" y="720000"/>
                    </a:lnTo>
                    <a:cubicBezTo>
                      <a:pt x="44006" y="720000"/>
                      <a:pt x="28773" y="713690"/>
                      <a:pt x="17541" y="702459"/>
                    </a:cubicBezTo>
                    <a:cubicBezTo>
                      <a:pt x="6310" y="691227"/>
                      <a:pt x="0" y="675994"/>
                      <a:pt x="0" y="660110"/>
                    </a:cubicBezTo>
                    <a:lnTo>
                      <a:pt x="0" y="59890"/>
                    </a:lnTo>
                    <a:cubicBezTo>
                      <a:pt x="0" y="44006"/>
                      <a:pt x="6310" y="28773"/>
                      <a:pt x="17541" y="17541"/>
                    </a:cubicBezTo>
                    <a:cubicBezTo>
                      <a:pt x="28773" y="6310"/>
                      <a:pt x="44006" y="0"/>
                      <a:pt x="59890" y="0"/>
                    </a:cubicBezTo>
                    <a:close/>
                  </a:path>
                </a:pathLst>
              </a:custGeom>
              <a:solidFill>
                <a:srgbClr val="191919"/>
              </a:solidFill>
              <a:ln w="9525" cap="rnd">
                <a:solidFill>
                  <a:srgbClr val="5B5B5B"/>
                </a:solidFill>
                <a:prstDash val="solid"/>
                <a:round/>
              </a:ln>
            </p:spPr>
          </p:sp>
          <p:sp>
            <p:nvSpPr>
              <p:cNvPr name="TextBox 52" id="52"/>
              <p:cNvSpPr txBox="true"/>
              <p:nvPr/>
            </p:nvSpPr>
            <p:spPr>
              <a:xfrm>
                <a:off x="0" y="-38100"/>
                <a:ext cx="957257" cy="758100"/>
              </a:xfrm>
              <a:prstGeom prst="rect">
                <a:avLst/>
              </a:prstGeom>
            </p:spPr>
            <p:txBody>
              <a:bodyPr anchor="ctr" rtlCol="false" tIns="45170" lIns="45170" bIns="45170" rIns="4517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53" id="53"/>
            <p:cNvGrpSpPr/>
            <p:nvPr/>
          </p:nvGrpSpPr>
          <p:grpSpPr>
            <a:xfrm rot="0">
              <a:off x="0" y="1869973"/>
              <a:ext cx="86151" cy="823809"/>
              <a:chOff x="0" y="0"/>
              <a:chExt cx="19139" cy="183012"/>
            </a:xfrm>
          </p:grpSpPr>
          <p:sp>
            <p:nvSpPr>
              <p:cNvPr name="Freeform 54" id="54"/>
              <p:cNvSpPr/>
              <p:nvPr/>
            </p:nvSpPr>
            <p:spPr>
              <a:xfrm flipH="false" flipV="false" rot="0">
                <a:off x="0" y="0"/>
                <a:ext cx="19139" cy="183012"/>
              </a:xfrm>
              <a:custGeom>
                <a:avLst/>
                <a:gdLst/>
                <a:ahLst/>
                <a:cxnLst/>
                <a:rect r="r" b="b" t="t" l="l"/>
                <a:pathLst>
                  <a:path h="183012" w="19139">
                    <a:moveTo>
                      <a:pt x="9569" y="0"/>
                    </a:moveTo>
                    <a:lnTo>
                      <a:pt x="9569" y="0"/>
                    </a:lnTo>
                    <a:cubicBezTo>
                      <a:pt x="14854" y="0"/>
                      <a:pt x="19139" y="4284"/>
                      <a:pt x="19139" y="9569"/>
                    </a:cubicBezTo>
                    <a:lnTo>
                      <a:pt x="19139" y="173443"/>
                    </a:lnTo>
                    <a:cubicBezTo>
                      <a:pt x="19139" y="175981"/>
                      <a:pt x="18130" y="178415"/>
                      <a:pt x="16336" y="180209"/>
                    </a:cubicBezTo>
                    <a:cubicBezTo>
                      <a:pt x="14541" y="182004"/>
                      <a:pt x="12107" y="183012"/>
                      <a:pt x="9569" y="183012"/>
                    </a:cubicBezTo>
                    <a:lnTo>
                      <a:pt x="9569" y="183012"/>
                    </a:lnTo>
                    <a:cubicBezTo>
                      <a:pt x="7031" y="183012"/>
                      <a:pt x="4597" y="182004"/>
                      <a:pt x="2803" y="180209"/>
                    </a:cubicBezTo>
                    <a:cubicBezTo>
                      <a:pt x="1008" y="178415"/>
                      <a:pt x="0" y="175981"/>
                      <a:pt x="0" y="173443"/>
                    </a:cubicBezTo>
                    <a:lnTo>
                      <a:pt x="0" y="9569"/>
                    </a:lnTo>
                    <a:cubicBezTo>
                      <a:pt x="0" y="7031"/>
                      <a:pt x="1008" y="4597"/>
                      <a:pt x="2803" y="2803"/>
                    </a:cubicBezTo>
                    <a:cubicBezTo>
                      <a:pt x="4597" y="1008"/>
                      <a:pt x="7031" y="0"/>
                      <a:pt x="9569" y="0"/>
                    </a:cubicBezTo>
                    <a:close/>
                  </a:path>
                </a:pathLst>
              </a:custGeom>
              <a:solidFill>
                <a:srgbClr val="FFDE59"/>
              </a:solidFill>
            </p:spPr>
          </p:sp>
          <p:sp>
            <p:nvSpPr>
              <p:cNvPr name="TextBox 55" id="55"/>
              <p:cNvSpPr txBox="true"/>
              <p:nvPr/>
            </p:nvSpPr>
            <p:spPr>
              <a:xfrm>
                <a:off x="0" y="-28575"/>
                <a:ext cx="19139" cy="211587"/>
              </a:xfrm>
              <a:prstGeom prst="rect">
                <a:avLst/>
              </a:prstGeom>
            </p:spPr>
            <p:txBody>
              <a:bodyPr anchor="ctr" rtlCol="false" tIns="45170" lIns="45170" bIns="45170" rIns="45170"/>
              <a:lstStyle/>
              <a:p>
                <a:pPr algn="ctr">
                  <a:lnSpc>
                    <a:spcPts val="1960"/>
                  </a:lnSpc>
                </a:pPr>
              </a:p>
            </p:txBody>
          </p:sp>
        </p:grpSp>
        <p:grpSp>
          <p:nvGrpSpPr>
            <p:cNvPr name="Group 56" id="56"/>
            <p:cNvGrpSpPr/>
            <p:nvPr/>
          </p:nvGrpSpPr>
          <p:grpSpPr>
            <a:xfrm rot="0">
              <a:off x="4219024" y="1869973"/>
              <a:ext cx="86151" cy="823809"/>
              <a:chOff x="0" y="0"/>
              <a:chExt cx="19139" cy="183012"/>
            </a:xfrm>
          </p:grpSpPr>
          <p:sp>
            <p:nvSpPr>
              <p:cNvPr name="Freeform 57" id="57"/>
              <p:cNvSpPr/>
              <p:nvPr/>
            </p:nvSpPr>
            <p:spPr>
              <a:xfrm flipH="false" flipV="false" rot="0">
                <a:off x="0" y="0"/>
                <a:ext cx="19139" cy="183012"/>
              </a:xfrm>
              <a:custGeom>
                <a:avLst/>
                <a:gdLst/>
                <a:ahLst/>
                <a:cxnLst/>
                <a:rect r="r" b="b" t="t" l="l"/>
                <a:pathLst>
                  <a:path h="183012" w="19139">
                    <a:moveTo>
                      <a:pt x="9569" y="0"/>
                    </a:moveTo>
                    <a:lnTo>
                      <a:pt x="9569" y="0"/>
                    </a:lnTo>
                    <a:cubicBezTo>
                      <a:pt x="14854" y="0"/>
                      <a:pt x="19139" y="4284"/>
                      <a:pt x="19139" y="9569"/>
                    </a:cubicBezTo>
                    <a:lnTo>
                      <a:pt x="19139" y="173443"/>
                    </a:lnTo>
                    <a:cubicBezTo>
                      <a:pt x="19139" y="175981"/>
                      <a:pt x="18130" y="178415"/>
                      <a:pt x="16336" y="180209"/>
                    </a:cubicBezTo>
                    <a:cubicBezTo>
                      <a:pt x="14541" y="182004"/>
                      <a:pt x="12107" y="183012"/>
                      <a:pt x="9569" y="183012"/>
                    </a:cubicBezTo>
                    <a:lnTo>
                      <a:pt x="9569" y="183012"/>
                    </a:lnTo>
                    <a:cubicBezTo>
                      <a:pt x="7031" y="183012"/>
                      <a:pt x="4597" y="182004"/>
                      <a:pt x="2803" y="180209"/>
                    </a:cubicBezTo>
                    <a:cubicBezTo>
                      <a:pt x="1008" y="178415"/>
                      <a:pt x="0" y="175981"/>
                      <a:pt x="0" y="173443"/>
                    </a:cubicBezTo>
                    <a:lnTo>
                      <a:pt x="0" y="9569"/>
                    </a:lnTo>
                    <a:cubicBezTo>
                      <a:pt x="0" y="7031"/>
                      <a:pt x="1008" y="4597"/>
                      <a:pt x="2803" y="2803"/>
                    </a:cubicBezTo>
                    <a:cubicBezTo>
                      <a:pt x="4597" y="1008"/>
                      <a:pt x="7031" y="0"/>
                      <a:pt x="9569" y="0"/>
                    </a:cubicBezTo>
                    <a:close/>
                  </a:path>
                </a:pathLst>
              </a:custGeom>
              <a:solidFill>
                <a:srgbClr val="FFDE59"/>
              </a:solidFill>
            </p:spPr>
          </p:sp>
          <p:sp>
            <p:nvSpPr>
              <p:cNvPr name="TextBox 58" id="58"/>
              <p:cNvSpPr txBox="true"/>
              <p:nvPr/>
            </p:nvSpPr>
            <p:spPr>
              <a:xfrm>
                <a:off x="0" y="-28575"/>
                <a:ext cx="19139" cy="211587"/>
              </a:xfrm>
              <a:prstGeom prst="rect">
                <a:avLst/>
              </a:prstGeom>
            </p:spPr>
            <p:txBody>
              <a:bodyPr anchor="ctr" rtlCol="false" tIns="45170" lIns="45170" bIns="45170" rIns="45170"/>
              <a:lstStyle/>
              <a:p>
                <a:pPr algn="ctr">
                  <a:lnSpc>
                    <a:spcPts val="1960"/>
                  </a:lnSpc>
                </a:pPr>
              </a:p>
            </p:txBody>
          </p:sp>
        </p:grpSp>
        <p:sp>
          <p:nvSpPr>
            <p:cNvPr name="TextBox 59" id="59"/>
            <p:cNvSpPr txBox="true"/>
            <p:nvPr/>
          </p:nvSpPr>
          <p:spPr>
            <a:xfrm rot="0">
              <a:off x="520451" y="964834"/>
              <a:ext cx="3268087" cy="98060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3037"/>
                </a:lnSpc>
              </a:pPr>
              <a:r>
                <a:rPr lang="en-US" b="true" sz="2169" spc="-86">
                  <a:solidFill>
                    <a:srgbClr val="FFFFFF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GOVERNMENT </a:t>
              </a:r>
            </a:p>
            <a:p>
              <a:pPr algn="just">
                <a:lnSpc>
                  <a:spcPts val="3037"/>
                </a:lnSpc>
                <a:spcBef>
                  <a:spcPct val="0"/>
                </a:spcBef>
              </a:pPr>
              <a:r>
                <a:rPr lang="en-US" b="true" sz="2169" spc="-86">
                  <a:solidFill>
                    <a:srgbClr val="FFFFFF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&amp; NGOs</a:t>
              </a:r>
            </a:p>
          </p:txBody>
        </p:sp>
      </p:grpSp>
      <p:sp>
        <p:nvSpPr>
          <p:cNvPr name="Freeform 60" id="60"/>
          <p:cNvSpPr/>
          <p:nvPr/>
        </p:nvSpPr>
        <p:spPr>
          <a:xfrm flipH="false" flipV="true" rot="0">
            <a:off x="1028700" y="4491986"/>
            <a:ext cx="262557" cy="203839"/>
          </a:xfrm>
          <a:custGeom>
            <a:avLst/>
            <a:gdLst/>
            <a:ahLst/>
            <a:cxnLst/>
            <a:rect r="r" b="b" t="t" l="l"/>
            <a:pathLst>
              <a:path h="203839" w="262557">
                <a:moveTo>
                  <a:pt x="0" y="203839"/>
                </a:moveTo>
                <a:lnTo>
                  <a:pt x="262557" y="203839"/>
                </a:lnTo>
                <a:lnTo>
                  <a:pt x="262557" y="0"/>
                </a:lnTo>
                <a:lnTo>
                  <a:pt x="0" y="0"/>
                </a:lnTo>
                <a:lnTo>
                  <a:pt x="0" y="203839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1" id="61"/>
          <p:cNvSpPr/>
          <p:nvPr/>
        </p:nvSpPr>
        <p:spPr>
          <a:xfrm flipH="false" flipV="false" rot="0">
            <a:off x="1028700" y="9054461"/>
            <a:ext cx="262557" cy="203839"/>
          </a:xfrm>
          <a:custGeom>
            <a:avLst/>
            <a:gdLst/>
            <a:ahLst/>
            <a:cxnLst/>
            <a:rect r="r" b="b" t="t" l="l"/>
            <a:pathLst>
              <a:path h="203839" w="262557">
                <a:moveTo>
                  <a:pt x="0" y="0"/>
                </a:moveTo>
                <a:lnTo>
                  <a:pt x="262557" y="0"/>
                </a:lnTo>
                <a:lnTo>
                  <a:pt x="262557" y="203839"/>
                </a:lnTo>
                <a:lnTo>
                  <a:pt x="0" y="20383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2" id="62"/>
          <p:cNvSpPr/>
          <p:nvPr/>
        </p:nvSpPr>
        <p:spPr>
          <a:xfrm flipH="false" flipV="false" rot="0">
            <a:off x="10940365" y="3580811"/>
            <a:ext cx="6111127" cy="4658430"/>
          </a:xfrm>
          <a:custGeom>
            <a:avLst/>
            <a:gdLst/>
            <a:ahLst/>
            <a:cxnLst/>
            <a:rect r="r" b="b" t="t" l="l"/>
            <a:pathLst>
              <a:path h="4658430" w="6111127">
                <a:moveTo>
                  <a:pt x="0" y="0"/>
                </a:moveTo>
                <a:lnTo>
                  <a:pt x="6111126" y="0"/>
                </a:lnTo>
                <a:lnTo>
                  <a:pt x="6111126" y="4658429"/>
                </a:lnTo>
                <a:lnTo>
                  <a:pt x="0" y="465842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-13808" r="0" b="-17375"/>
            </a:stretch>
          </a:blipFill>
        </p:spPr>
      </p:sp>
      <p:sp>
        <p:nvSpPr>
          <p:cNvPr name="TextBox 63" id="63"/>
          <p:cNvSpPr txBox="true"/>
          <p:nvPr/>
        </p:nvSpPr>
        <p:spPr>
          <a:xfrm rot="0">
            <a:off x="15742113" y="685662"/>
            <a:ext cx="813226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FFDE59"/>
                </a:solidFill>
                <a:latin typeface="Open Sauce"/>
                <a:ea typeface="Open Sauce"/>
                <a:cs typeface="Open Sauce"/>
                <a:sym typeface="Open Sauce"/>
              </a:rPr>
              <a:t>Contact</a:t>
            </a:r>
          </a:p>
        </p:txBody>
      </p:sp>
      <p:sp>
        <p:nvSpPr>
          <p:cNvPr name="TextBox 64" id="64"/>
          <p:cNvSpPr txBox="true"/>
          <p:nvPr/>
        </p:nvSpPr>
        <p:spPr>
          <a:xfrm rot="0">
            <a:off x="970757" y="2769764"/>
            <a:ext cx="9452791" cy="7863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79"/>
              </a:lnSpc>
            </a:pPr>
            <a:r>
              <a:rPr lang="en-US" sz="6351" spc="-254">
                <a:solidFill>
                  <a:srgbClr val="FFDE59"/>
                </a:solidFill>
                <a:latin typeface="TT Lakes Neue Expanded"/>
                <a:ea typeface="TT Lakes Neue Expanded"/>
                <a:cs typeface="TT Lakes Neue Expanded"/>
                <a:sym typeface="TT Lakes Neue Expanded"/>
              </a:rPr>
              <a:t>BENEFICIARIES </a:t>
            </a:r>
          </a:p>
        </p:txBody>
      </p:sp>
      <p:sp>
        <p:nvSpPr>
          <p:cNvPr name="TextBox 65" id="65"/>
          <p:cNvSpPr txBox="true"/>
          <p:nvPr/>
        </p:nvSpPr>
        <p:spPr>
          <a:xfrm rot="0">
            <a:off x="4767400" y="679039"/>
            <a:ext cx="960485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5B5B5B"/>
                </a:solidFill>
                <a:latin typeface="Open Sauce"/>
                <a:ea typeface="Open Sauce"/>
                <a:cs typeface="Open Sauce"/>
                <a:sym typeface="Open Sauce"/>
              </a:rPr>
              <a:t>Introduction</a:t>
            </a:r>
          </a:p>
        </p:txBody>
      </p:sp>
      <p:sp>
        <p:nvSpPr>
          <p:cNvPr name="TextBox 66" id="66"/>
          <p:cNvSpPr txBox="true"/>
          <p:nvPr/>
        </p:nvSpPr>
        <p:spPr>
          <a:xfrm rot="0">
            <a:off x="9107416" y="679039"/>
            <a:ext cx="1375748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5B5B5B"/>
                </a:solidFill>
                <a:latin typeface="Open Sauce"/>
                <a:ea typeface="Open Sauce"/>
                <a:cs typeface="Open Sauce"/>
                <a:sym typeface="Open Sauce"/>
              </a:rPr>
              <a:t>Fault tolerance</a:t>
            </a:r>
          </a:p>
        </p:txBody>
      </p:sp>
      <p:sp>
        <p:nvSpPr>
          <p:cNvPr name="TextBox 67" id="67"/>
          <p:cNvSpPr txBox="true"/>
          <p:nvPr/>
        </p:nvSpPr>
        <p:spPr>
          <a:xfrm rot="0">
            <a:off x="6185362" y="692285"/>
            <a:ext cx="1385526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5B5B5B"/>
                </a:solidFill>
                <a:latin typeface="Open Sauce"/>
                <a:ea typeface="Open Sauce"/>
                <a:cs typeface="Open Sauce"/>
                <a:sym typeface="Open Sauce"/>
              </a:rPr>
              <a:t>Architecture</a:t>
            </a:r>
          </a:p>
        </p:txBody>
      </p:sp>
      <p:sp>
        <p:nvSpPr>
          <p:cNvPr name="TextBox 68" id="68"/>
          <p:cNvSpPr txBox="true"/>
          <p:nvPr/>
        </p:nvSpPr>
        <p:spPr>
          <a:xfrm rot="0">
            <a:off x="8028088" y="692285"/>
            <a:ext cx="622129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5B5B5B"/>
                </a:solidFill>
                <a:latin typeface="Open Sauce"/>
                <a:ea typeface="Open Sauce"/>
                <a:cs typeface="Open Sauce"/>
                <a:sym typeface="Open Sauce"/>
              </a:rPr>
              <a:t>Demo</a:t>
            </a:r>
          </a:p>
        </p:txBody>
      </p:sp>
      <p:sp>
        <p:nvSpPr>
          <p:cNvPr name="TextBox 69" id="69"/>
          <p:cNvSpPr txBox="true"/>
          <p:nvPr/>
        </p:nvSpPr>
        <p:spPr>
          <a:xfrm rot="0">
            <a:off x="10940365" y="692285"/>
            <a:ext cx="1066672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FFDE59"/>
                </a:solidFill>
                <a:latin typeface="Open Sauce"/>
                <a:ea typeface="Open Sauce"/>
                <a:cs typeface="Open Sauce"/>
                <a:sym typeface="Open Sauce"/>
              </a:rPr>
              <a:t>Beneficiaries</a:t>
            </a:r>
          </a:p>
        </p:txBody>
      </p:sp>
      <p:sp>
        <p:nvSpPr>
          <p:cNvPr name="TextBox 70" id="70"/>
          <p:cNvSpPr txBox="true"/>
          <p:nvPr/>
        </p:nvSpPr>
        <p:spPr>
          <a:xfrm rot="0">
            <a:off x="12464236" y="692285"/>
            <a:ext cx="928073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5B5B5B"/>
                </a:solidFill>
                <a:latin typeface="Open Sauce"/>
                <a:ea typeface="Open Sauce"/>
                <a:cs typeface="Open Sauce"/>
                <a:sym typeface="Open Sauce"/>
              </a:rPr>
              <a:t>Conclusion</a:t>
            </a:r>
          </a:p>
        </p:txBody>
      </p:sp>
    </p:spTree>
  </p:cSld>
  <p:clrMapOvr>
    <a:masterClrMapping/>
  </p:clrMapOvr>
  <p:transition spd="fast">
    <p:fade/>
  </p:transition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91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611864"/>
            <a:ext cx="2704510" cy="416836"/>
            <a:chOff x="0" y="0"/>
            <a:chExt cx="712299" cy="10978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12299" cy="109784"/>
            </a:xfrm>
            <a:custGeom>
              <a:avLst/>
              <a:gdLst/>
              <a:ahLst/>
              <a:cxnLst/>
              <a:rect r="r" b="b" t="t" l="l"/>
              <a:pathLst>
                <a:path h="109784" w="712299">
                  <a:moveTo>
                    <a:pt x="54892" y="0"/>
                  </a:moveTo>
                  <a:lnTo>
                    <a:pt x="657407" y="0"/>
                  </a:lnTo>
                  <a:cubicBezTo>
                    <a:pt x="671965" y="0"/>
                    <a:pt x="685927" y="5783"/>
                    <a:pt x="696221" y="16077"/>
                  </a:cubicBezTo>
                  <a:cubicBezTo>
                    <a:pt x="706516" y="26372"/>
                    <a:pt x="712299" y="40334"/>
                    <a:pt x="712299" y="54892"/>
                  </a:cubicBezTo>
                  <a:lnTo>
                    <a:pt x="712299" y="54892"/>
                  </a:lnTo>
                  <a:cubicBezTo>
                    <a:pt x="712299" y="85208"/>
                    <a:pt x="687723" y="109784"/>
                    <a:pt x="657407" y="109784"/>
                  </a:cubicBezTo>
                  <a:lnTo>
                    <a:pt x="54892" y="109784"/>
                  </a:lnTo>
                  <a:cubicBezTo>
                    <a:pt x="40334" y="109784"/>
                    <a:pt x="26372" y="104001"/>
                    <a:pt x="16077" y="93706"/>
                  </a:cubicBezTo>
                  <a:cubicBezTo>
                    <a:pt x="5783" y="83412"/>
                    <a:pt x="0" y="69450"/>
                    <a:pt x="0" y="54892"/>
                  </a:cubicBezTo>
                  <a:lnTo>
                    <a:pt x="0" y="54892"/>
                  </a:lnTo>
                  <a:cubicBezTo>
                    <a:pt x="0" y="40334"/>
                    <a:pt x="5783" y="26372"/>
                    <a:pt x="16077" y="16077"/>
                  </a:cubicBezTo>
                  <a:cubicBezTo>
                    <a:pt x="26372" y="5783"/>
                    <a:pt x="40334" y="0"/>
                    <a:pt x="54892" y="0"/>
                  </a:cubicBezTo>
                  <a:close/>
                </a:path>
              </a:pathLst>
            </a:custGeom>
            <a:solidFill>
              <a:srgbClr val="191919"/>
            </a:solidFill>
            <a:ln w="9525" cap="rnd">
              <a:solidFill>
                <a:srgbClr val="5B5B5B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712299" cy="1478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3333495" y="720860"/>
            <a:ext cx="181129" cy="198844"/>
          </a:xfrm>
          <a:custGeom>
            <a:avLst/>
            <a:gdLst/>
            <a:ahLst/>
            <a:cxnLst/>
            <a:rect r="r" b="b" t="t" l="l"/>
            <a:pathLst>
              <a:path h="198844" w="181129">
                <a:moveTo>
                  <a:pt x="0" y="0"/>
                </a:moveTo>
                <a:lnTo>
                  <a:pt x="181129" y="0"/>
                </a:lnTo>
                <a:lnTo>
                  <a:pt x="181129" y="198844"/>
                </a:lnTo>
                <a:lnTo>
                  <a:pt x="0" y="1988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5558984" y="611864"/>
            <a:ext cx="1179483" cy="416836"/>
            <a:chOff x="0" y="0"/>
            <a:chExt cx="310646" cy="10978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10646" cy="109784"/>
            </a:xfrm>
            <a:custGeom>
              <a:avLst/>
              <a:gdLst/>
              <a:ahLst/>
              <a:cxnLst/>
              <a:rect r="r" b="b" t="t" l="l"/>
              <a:pathLst>
                <a:path h="109784" w="310646">
                  <a:moveTo>
                    <a:pt x="54892" y="0"/>
                  </a:moveTo>
                  <a:lnTo>
                    <a:pt x="255754" y="0"/>
                  </a:lnTo>
                  <a:cubicBezTo>
                    <a:pt x="286070" y="0"/>
                    <a:pt x="310646" y="24576"/>
                    <a:pt x="310646" y="54892"/>
                  </a:cubicBezTo>
                  <a:lnTo>
                    <a:pt x="310646" y="54892"/>
                  </a:lnTo>
                  <a:cubicBezTo>
                    <a:pt x="310646" y="69450"/>
                    <a:pt x="304862" y="83412"/>
                    <a:pt x="294568" y="93706"/>
                  </a:cubicBezTo>
                  <a:cubicBezTo>
                    <a:pt x="284274" y="104001"/>
                    <a:pt x="270312" y="109784"/>
                    <a:pt x="255754" y="109784"/>
                  </a:cubicBezTo>
                  <a:lnTo>
                    <a:pt x="54892" y="109784"/>
                  </a:lnTo>
                  <a:cubicBezTo>
                    <a:pt x="40334" y="109784"/>
                    <a:pt x="26372" y="104001"/>
                    <a:pt x="16077" y="93706"/>
                  </a:cubicBezTo>
                  <a:cubicBezTo>
                    <a:pt x="5783" y="83412"/>
                    <a:pt x="0" y="69450"/>
                    <a:pt x="0" y="54892"/>
                  </a:cubicBezTo>
                  <a:lnTo>
                    <a:pt x="0" y="54892"/>
                  </a:lnTo>
                  <a:cubicBezTo>
                    <a:pt x="0" y="40334"/>
                    <a:pt x="5783" y="26372"/>
                    <a:pt x="16077" y="16077"/>
                  </a:cubicBezTo>
                  <a:cubicBezTo>
                    <a:pt x="26372" y="5783"/>
                    <a:pt x="40334" y="0"/>
                    <a:pt x="54892" y="0"/>
                  </a:cubicBezTo>
                  <a:close/>
                </a:path>
              </a:pathLst>
            </a:custGeom>
            <a:solidFill>
              <a:srgbClr val="191919"/>
            </a:solidFill>
            <a:ln w="9525" cap="rnd">
              <a:solidFill>
                <a:srgbClr val="5B5B5B"/>
              </a:soli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310646" cy="1478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6843682" y="613082"/>
            <a:ext cx="415618" cy="415618"/>
          </a:xfrm>
          <a:custGeom>
            <a:avLst/>
            <a:gdLst/>
            <a:ahLst/>
            <a:cxnLst/>
            <a:rect r="r" b="b" t="t" l="l"/>
            <a:pathLst>
              <a:path h="415618" w="415618">
                <a:moveTo>
                  <a:pt x="0" y="0"/>
                </a:moveTo>
                <a:lnTo>
                  <a:pt x="415618" y="0"/>
                </a:lnTo>
                <a:lnTo>
                  <a:pt x="415618" y="415618"/>
                </a:lnTo>
                <a:lnTo>
                  <a:pt x="0" y="41561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378727" y="4695825"/>
            <a:ext cx="11030837" cy="4746599"/>
            <a:chOff x="0" y="0"/>
            <a:chExt cx="2204092" cy="948427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204092" cy="948427"/>
            </a:xfrm>
            <a:custGeom>
              <a:avLst/>
              <a:gdLst/>
              <a:ahLst/>
              <a:cxnLst/>
              <a:rect r="r" b="b" t="t" l="l"/>
              <a:pathLst>
                <a:path h="948427" w="2204092">
                  <a:moveTo>
                    <a:pt x="35794" y="0"/>
                  </a:moveTo>
                  <a:lnTo>
                    <a:pt x="2168298" y="0"/>
                  </a:lnTo>
                  <a:cubicBezTo>
                    <a:pt x="2177791" y="0"/>
                    <a:pt x="2186896" y="3771"/>
                    <a:pt x="2193608" y="10484"/>
                  </a:cubicBezTo>
                  <a:cubicBezTo>
                    <a:pt x="2200321" y="17197"/>
                    <a:pt x="2204092" y="26301"/>
                    <a:pt x="2204092" y="35794"/>
                  </a:cubicBezTo>
                  <a:lnTo>
                    <a:pt x="2204092" y="912633"/>
                  </a:lnTo>
                  <a:cubicBezTo>
                    <a:pt x="2204092" y="932401"/>
                    <a:pt x="2188067" y="948427"/>
                    <a:pt x="2168298" y="948427"/>
                  </a:cubicBezTo>
                  <a:lnTo>
                    <a:pt x="35794" y="948427"/>
                  </a:lnTo>
                  <a:cubicBezTo>
                    <a:pt x="26301" y="948427"/>
                    <a:pt x="17197" y="944656"/>
                    <a:pt x="10484" y="937943"/>
                  </a:cubicBezTo>
                  <a:cubicBezTo>
                    <a:pt x="3771" y="931230"/>
                    <a:pt x="0" y="922126"/>
                    <a:pt x="0" y="912633"/>
                  </a:cubicBezTo>
                  <a:lnTo>
                    <a:pt x="0" y="35794"/>
                  </a:lnTo>
                  <a:cubicBezTo>
                    <a:pt x="0" y="16026"/>
                    <a:pt x="16026" y="0"/>
                    <a:pt x="35794" y="0"/>
                  </a:cubicBezTo>
                  <a:close/>
                </a:path>
              </a:pathLst>
            </a:custGeom>
            <a:solidFill>
              <a:srgbClr val="191919"/>
            </a:solidFill>
            <a:ln w="9525" cap="rnd">
              <a:solidFill>
                <a:srgbClr val="5B5B5B"/>
              </a:solidFill>
              <a:prstDash val="solid"/>
              <a:round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2204092" cy="986527"/>
            </a:xfrm>
            <a:prstGeom prst="rect">
              <a:avLst/>
            </a:prstGeom>
          </p:spPr>
          <p:txBody>
            <a:bodyPr anchor="ctr" rtlCol="false" tIns="66960" lIns="66960" bIns="66960" rIns="66960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378727" y="6610946"/>
            <a:ext cx="95783" cy="915922"/>
            <a:chOff x="0" y="0"/>
            <a:chExt cx="19139" cy="183012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9139" cy="183012"/>
            </a:xfrm>
            <a:custGeom>
              <a:avLst/>
              <a:gdLst/>
              <a:ahLst/>
              <a:cxnLst/>
              <a:rect r="r" b="b" t="t" l="l"/>
              <a:pathLst>
                <a:path h="183012" w="19139">
                  <a:moveTo>
                    <a:pt x="9569" y="0"/>
                  </a:moveTo>
                  <a:lnTo>
                    <a:pt x="9569" y="0"/>
                  </a:lnTo>
                  <a:cubicBezTo>
                    <a:pt x="14854" y="0"/>
                    <a:pt x="19139" y="4284"/>
                    <a:pt x="19139" y="9569"/>
                  </a:cubicBezTo>
                  <a:lnTo>
                    <a:pt x="19139" y="173443"/>
                  </a:lnTo>
                  <a:cubicBezTo>
                    <a:pt x="19139" y="175981"/>
                    <a:pt x="18130" y="178415"/>
                    <a:pt x="16336" y="180209"/>
                  </a:cubicBezTo>
                  <a:cubicBezTo>
                    <a:pt x="14541" y="182004"/>
                    <a:pt x="12107" y="183012"/>
                    <a:pt x="9569" y="183012"/>
                  </a:cubicBezTo>
                  <a:lnTo>
                    <a:pt x="9569" y="183012"/>
                  </a:lnTo>
                  <a:cubicBezTo>
                    <a:pt x="7031" y="183012"/>
                    <a:pt x="4597" y="182004"/>
                    <a:pt x="2803" y="180209"/>
                  </a:cubicBezTo>
                  <a:cubicBezTo>
                    <a:pt x="1008" y="178415"/>
                    <a:pt x="0" y="175981"/>
                    <a:pt x="0" y="173443"/>
                  </a:cubicBezTo>
                  <a:lnTo>
                    <a:pt x="0" y="9569"/>
                  </a:lnTo>
                  <a:cubicBezTo>
                    <a:pt x="0" y="7031"/>
                    <a:pt x="1008" y="4597"/>
                    <a:pt x="2803" y="2803"/>
                  </a:cubicBezTo>
                  <a:cubicBezTo>
                    <a:pt x="4597" y="1008"/>
                    <a:pt x="7031" y="0"/>
                    <a:pt x="9569" y="0"/>
                  </a:cubicBez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28575"/>
              <a:ext cx="19139" cy="211587"/>
            </a:xfrm>
            <a:prstGeom prst="rect">
              <a:avLst/>
            </a:prstGeom>
          </p:spPr>
          <p:txBody>
            <a:bodyPr anchor="ctr" rtlCol="false" tIns="66960" lIns="66960" bIns="66960" rIns="6696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1313781" y="6610946"/>
            <a:ext cx="95783" cy="915922"/>
            <a:chOff x="0" y="0"/>
            <a:chExt cx="19139" cy="183012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9139" cy="183012"/>
            </a:xfrm>
            <a:custGeom>
              <a:avLst/>
              <a:gdLst/>
              <a:ahLst/>
              <a:cxnLst/>
              <a:rect r="r" b="b" t="t" l="l"/>
              <a:pathLst>
                <a:path h="183012" w="19139">
                  <a:moveTo>
                    <a:pt x="9569" y="0"/>
                  </a:moveTo>
                  <a:lnTo>
                    <a:pt x="9569" y="0"/>
                  </a:lnTo>
                  <a:cubicBezTo>
                    <a:pt x="14854" y="0"/>
                    <a:pt x="19139" y="4284"/>
                    <a:pt x="19139" y="9569"/>
                  </a:cubicBezTo>
                  <a:lnTo>
                    <a:pt x="19139" y="173443"/>
                  </a:lnTo>
                  <a:cubicBezTo>
                    <a:pt x="19139" y="175981"/>
                    <a:pt x="18130" y="178415"/>
                    <a:pt x="16336" y="180209"/>
                  </a:cubicBezTo>
                  <a:cubicBezTo>
                    <a:pt x="14541" y="182004"/>
                    <a:pt x="12107" y="183012"/>
                    <a:pt x="9569" y="183012"/>
                  </a:cubicBezTo>
                  <a:lnTo>
                    <a:pt x="9569" y="183012"/>
                  </a:lnTo>
                  <a:cubicBezTo>
                    <a:pt x="7031" y="183012"/>
                    <a:pt x="4597" y="182004"/>
                    <a:pt x="2803" y="180209"/>
                  </a:cubicBezTo>
                  <a:cubicBezTo>
                    <a:pt x="1008" y="178415"/>
                    <a:pt x="0" y="175981"/>
                    <a:pt x="0" y="173443"/>
                  </a:cubicBezTo>
                  <a:lnTo>
                    <a:pt x="0" y="9569"/>
                  </a:lnTo>
                  <a:cubicBezTo>
                    <a:pt x="0" y="7031"/>
                    <a:pt x="1008" y="4597"/>
                    <a:pt x="2803" y="2803"/>
                  </a:cubicBezTo>
                  <a:cubicBezTo>
                    <a:pt x="4597" y="1008"/>
                    <a:pt x="7031" y="0"/>
                    <a:pt x="9569" y="0"/>
                  </a:cubicBez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28575"/>
              <a:ext cx="19139" cy="211587"/>
            </a:xfrm>
            <a:prstGeom prst="rect">
              <a:avLst/>
            </a:prstGeom>
          </p:spPr>
          <p:txBody>
            <a:bodyPr anchor="ctr" rtlCol="false" tIns="66960" lIns="66960" bIns="66960" rIns="6696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0">
            <a:off x="1451134" y="5623013"/>
            <a:ext cx="842414" cy="842414"/>
          </a:xfrm>
          <a:custGeom>
            <a:avLst/>
            <a:gdLst/>
            <a:ahLst/>
            <a:cxnLst/>
            <a:rect r="r" b="b" t="t" l="l"/>
            <a:pathLst>
              <a:path h="842414" w="842414">
                <a:moveTo>
                  <a:pt x="0" y="0"/>
                </a:moveTo>
                <a:lnTo>
                  <a:pt x="842414" y="0"/>
                </a:lnTo>
                <a:lnTo>
                  <a:pt x="842414" y="842414"/>
                </a:lnTo>
                <a:lnTo>
                  <a:pt x="0" y="84241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378727" y="9340505"/>
            <a:ext cx="262557" cy="203839"/>
          </a:xfrm>
          <a:custGeom>
            <a:avLst/>
            <a:gdLst/>
            <a:ahLst/>
            <a:cxnLst/>
            <a:rect r="r" b="b" t="t" l="l"/>
            <a:pathLst>
              <a:path h="203839" w="262557">
                <a:moveTo>
                  <a:pt x="0" y="0"/>
                </a:moveTo>
                <a:lnTo>
                  <a:pt x="262557" y="0"/>
                </a:lnTo>
                <a:lnTo>
                  <a:pt x="262557" y="203839"/>
                </a:lnTo>
                <a:lnTo>
                  <a:pt x="0" y="20383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true" flipV="false" rot="0">
            <a:off x="11278286" y="9442424"/>
            <a:ext cx="262557" cy="203839"/>
          </a:xfrm>
          <a:custGeom>
            <a:avLst/>
            <a:gdLst/>
            <a:ahLst/>
            <a:cxnLst/>
            <a:rect r="r" b="b" t="t" l="l"/>
            <a:pathLst>
              <a:path h="203839" w="262557">
                <a:moveTo>
                  <a:pt x="262557" y="0"/>
                </a:moveTo>
                <a:lnTo>
                  <a:pt x="0" y="0"/>
                </a:lnTo>
                <a:lnTo>
                  <a:pt x="0" y="203840"/>
                </a:lnTo>
                <a:lnTo>
                  <a:pt x="262557" y="203840"/>
                </a:lnTo>
                <a:lnTo>
                  <a:pt x="262557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true" rot="0">
            <a:off x="247449" y="4491986"/>
            <a:ext cx="262557" cy="203839"/>
          </a:xfrm>
          <a:custGeom>
            <a:avLst/>
            <a:gdLst/>
            <a:ahLst/>
            <a:cxnLst/>
            <a:rect r="r" b="b" t="t" l="l"/>
            <a:pathLst>
              <a:path h="203839" w="262557">
                <a:moveTo>
                  <a:pt x="0" y="203839"/>
                </a:moveTo>
                <a:lnTo>
                  <a:pt x="262556" y="203839"/>
                </a:lnTo>
                <a:lnTo>
                  <a:pt x="262556" y="0"/>
                </a:lnTo>
                <a:lnTo>
                  <a:pt x="0" y="0"/>
                </a:lnTo>
                <a:lnTo>
                  <a:pt x="0" y="203839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true" flipV="true" rot="0">
            <a:off x="11147008" y="4491986"/>
            <a:ext cx="262557" cy="203839"/>
          </a:xfrm>
          <a:custGeom>
            <a:avLst/>
            <a:gdLst/>
            <a:ahLst/>
            <a:cxnLst/>
            <a:rect r="r" b="b" t="t" l="l"/>
            <a:pathLst>
              <a:path h="203839" w="262557">
                <a:moveTo>
                  <a:pt x="262556" y="203839"/>
                </a:moveTo>
                <a:lnTo>
                  <a:pt x="0" y="203839"/>
                </a:lnTo>
                <a:lnTo>
                  <a:pt x="0" y="0"/>
                </a:lnTo>
                <a:lnTo>
                  <a:pt x="262556" y="0"/>
                </a:lnTo>
                <a:lnTo>
                  <a:pt x="262556" y="203839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4" id="24"/>
          <p:cNvGrpSpPr/>
          <p:nvPr/>
        </p:nvGrpSpPr>
        <p:grpSpPr>
          <a:xfrm rot="0">
            <a:off x="12344378" y="2438031"/>
            <a:ext cx="6258499" cy="6718350"/>
            <a:chOff x="0" y="0"/>
            <a:chExt cx="8344666" cy="8957799"/>
          </a:xfrm>
        </p:grpSpPr>
        <p:sp>
          <p:nvSpPr>
            <p:cNvPr name="Freeform 25" id="25"/>
            <p:cNvSpPr/>
            <p:nvPr/>
          </p:nvSpPr>
          <p:spPr>
            <a:xfrm flipH="true" flipV="false" rot="0">
              <a:off x="2104359" y="1494639"/>
              <a:ext cx="6240307" cy="6240307"/>
            </a:xfrm>
            <a:custGeom>
              <a:avLst/>
              <a:gdLst/>
              <a:ahLst/>
              <a:cxnLst/>
              <a:rect r="r" b="b" t="t" l="l"/>
              <a:pathLst>
                <a:path h="6240307" w="6240307">
                  <a:moveTo>
                    <a:pt x="6240307" y="0"/>
                  </a:moveTo>
                  <a:lnTo>
                    <a:pt x="0" y="0"/>
                  </a:lnTo>
                  <a:lnTo>
                    <a:pt x="0" y="6240307"/>
                  </a:lnTo>
                  <a:lnTo>
                    <a:pt x="6240307" y="6240307"/>
                  </a:lnTo>
                  <a:lnTo>
                    <a:pt x="6240307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26" id="26"/>
            <p:cNvGrpSpPr/>
            <p:nvPr/>
          </p:nvGrpSpPr>
          <p:grpSpPr>
            <a:xfrm rot="0">
              <a:off x="0" y="0"/>
              <a:ext cx="7018833" cy="8957799"/>
              <a:chOff x="0" y="0"/>
              <a:chExt cx="815551" cy="1040848"/>
            </a:xfrm>
          </p:grpSpPr>
          <p:sp>
            <p:nvSpPr>
              <p:cNvPr name="Freeform 27" id="27"/>
              <p:cNvSpPr/>
              <p:nvPr/>
            </p:nvSpPr>
            <p:spPr>
              <a:xfrm flipH="false" flipV="false" rot="0">
                <a:off x="0" y="0"/>
                <a:ext cx="815551" cy="1040848"/>
              </a:xfrm>
              <a:custGeom>
                <a:avLst/>
                <a:gdLst/>
                <a:ahLst/>
                <a:cxnLst/>
                <a:rect r="r" b="b" t="t" l="l"/>
                <a:pathLst>
                  <a:path h="1040848" w="815551">
                    <a:moveTo>
                      <a:pt x="36767" y="0"/>
                    </a:moveTo>
                    <a:lnTo>
                      <a:pt x="778783" y="0"/>
                    </a:lnTo>
                    <a:cubicBezTo>
                      <a:pt x="799089" y="0"/>
                      <a:pt x="815551" y="16461"/>
                      <a:pt x="815551" y="36767"/>
                    </a:cubicBezTo>
                    <a:lnTo>
                      <a:pt x="815551" y="1004081"/>
                    </a:lnTo>
                    <a:cubicBezTo>
                      <a:pt x="815551" y="1024387"/>
                      <a:pt x="799089" y="1040848"/>
                      <a:pt x="778783" y="1040848"/>
                    </a:cubicBezTo>
                    <a:lnTo>
                      <a:pt x="36767" y="1040848"/>
                    </a:lnTo>
                    <a:cubicBezTo>
                      <a:pt x="16461" y="1040848"/>
                      <a:pt x="0" y="1024387"/>
                      <a:pt x="0" y="1004081"/>
                    </a:cubicBezTo>
                    <a:lnTo>
                      <a:pt x="0" y="36767"/>
                    </a:lnTo>
                    <a:cubicBezTo>
                      <a:pt x="0" y="16461"/>
                      <a:pt x="16461" y="0"/>
                      <a:pt x="36767" y="0"/>
                    </a:cubicBezTo>
                    <a:close/>
                  </a:path>
                </a:pathLst>
              </a:custGeom>
              <a:blipFill>
                <a:blip r:embed="rId12"/>
                <a:stretch>
                  <a:fillRect l="-13812" t="0" r="-13812" b="0"/>
                </a:stretch>
              </a:blipFill>
            </p:spPr>
          </p:sp>
        </p:grpSp>
      </p:grpSp>
      <p:sp>
        <p:nvSpPr>
          <p:cNvPr name="TextBox 28" id="28"/>
          <p:cNvSpPr txBox="true"/>
          <p:nvPr/>
        </p:nvSpPr>
        <p:spPr>
          <a:xfrm rot="0">
            <a:off x="15742113" y="685662"/>
            <a:ext cx="813226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FFDE59"/>
                </a:solidFill>
                <a:latin typeface="Open Sauce"/>
                <a:ea typeface="Open Sauce"/>
                <a:cs typeface="Open Sauce"/>
                <a:sym typeface="Open Sauce"/>
              </a:rPr>
              <a:t>Contact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4767400" y="679039"/>
            <a:ext cx="960485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5E5E5E"/>
                </a:solidFill>
                <a:latin typeface="Open Sauce"/>
                <a:ea typeface="Open Sauce"/>
                <a:cs typeface="Open Sauce"/>
                <a:sym typeface="Open Sauce"/>
              </a:rPr>
              <a:t>Introduction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9107416" y="679039"/>
            <a:ext cx="1375748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5B5B5B"/>
                </a:solidFill>
                <a:latin typeface="Open Sauce"/>
                <a:ea typeface="Open Sauce"/>
                <a:cs typeface="Open Sauce"/>
                <a:sym typeface="Open Sauce"/>
              </a:rPr>
              <a:t>Fault tolerance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6185362" y="692285"/>
            <a:ext cx="1385526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5B5B5B"/>
                </a:solidFill>
                <a:latin typeface="Open Sauce"/>
                <a:ea typeface="Open Sauce"/>
                <a:cs typeface="Open Sauce"/>
                <a:sym typeface="Open Sauce"/>
              </a:rPr>
              <a:t>Architecture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8028088" y="692285"/>
            <a:ext cx="622129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5B5B5B"/>
                </a:solidFill>
                <a:latin typeface="Open Sauce"/>
                <a:ea typeface="Open Sauce"/>
                <a:cs typeface="Open Sauce"/>
                <a:sym typeface="Open Sauce"/>
              </a:rPr>
              <a:t>Demo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897422" y="1931312"/>
            <a:ext cx="10380864" cy="892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47"/>
              </a:lnSpc>
            </a:pPr>
            <a:r>
              <a:rPr lang="en-US" sz="7194" spc="-287">
                <a:solidFill>
                  <a:srgbClr val="FFDE59"/>
                </a:solidFill>
                <a:latin typeface="TT Lakes Neue Expanded"/>
                <a:ea typeface="TT Lakes Neue Expanded"/>
                <a:cs typeface="TT Lakes Neue Expanded"/>
                <a:sym typeface="TT Lakes Neue Expanded"/>
              </a:rPr>
              <a:t>CONCLUISON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0940365" y="692285"/>
            <a:ext cx="1066672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5B5B5B"/>
                </a:solidFill>
                <a:latin typeface="Open Sauce"/>
                <a:ea typeface="Open Sauce"/>
                <a:cs typeface="Open Sauce"/>
                <a:sym typeface="Open Sauce"/>
              </a:rPr>
              <a:t>Beneficiaries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2464236" y="692285"/>
            <a:ext cx="928073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FFDE59"/>
                </a:solidFill>
                <a:latin typeface="Open Sauce"/>
                <a:ea typeface="Open Sauce"/>
                <a:cs typeface="Open Sauce"/>
                <a:sym typeface="Open Sauce"/>
              </a:rPr>
              <a:t>Conclusion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3038036" y="4805592"/>
            <a:ext cx="8240250" cy="46368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32"/>
              </a:lnSpc>
            </a:pPr>
            <a:r>
              <a:rPr lang="en-US" sz="2237" spc="89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distributed web crawler system represents a well-balanced approach to the complex problem of web crawling at scale. </a:t>
            </a:r>
          </a:p>
          <a:p>
            <a:pPr algn="l">
              <a:lnSpc>
                <a:spcPts val="3132"/>
              </a:lnSpc>
            </a:pPr>
            <a:r>
              <a:rPr lang="en-US" sz="2237" spc="89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It effectively combines distributed</a:t>
            </a:r>
            <a:r>
              <a:rPr lang="en-US" sz="2237" spc="89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systems</a:t>
            </a:r>
            <a:r>
              <a:rPr lang="en-US" sz="2237" spc="89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principles</a:t>
            </a:r>
          </a:p>
          <a:p>
            <a:pPr algn="l">
              <a:lnSpc>
                <a:spcPts val="3132"/>
              </a:lnSpc>
            </a:pPr>
            <a:r>
              <a:rPr lang="en-US" sz="2237" spc="89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with cloud services and modern text processing techniques, resulting in a solution that is both</a:t>
            </a:r>
          </a:p>
          <a:p>
            <a:pPr algn="l">
              <a:lnSpc>
                <a:spcPts val="3132"/>
              </a:lnSpc>
            </a:pPr>
            <a:r>
              <a:rPr lang="en-US" sz="2237" spc="89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powerf</a:t>
            </a:r>
            <a:r>
              <a:rPr lang="en-US" sz="2237" spc="89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ul and maintainable. </a:t>
            </a:r>
          </a:p>
          <a:p>
            <a:pPr algn="l">
              <a:lnSpc>
                <a:spcPts val="3132"/>
              </a:lnSpc>
            </a:pPr>
            <a:r>
              <a:rPr lang="en-US" sz="2237" spc="89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The clear separation of concerns across</a:t>
            </a:r>
            <a:r>
              <a:rPr lang="en-US" sz="2237" spc="89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different comp</a:t>
            </a:r>
            <a:r>
              <a:rPr lang="en-US" sz="2237" spc="89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onents makes</a:t>
            </a:r>
          </a:p>
          <a:p>
            <a:pPr algn="l">
              <a:lnSpc>
                <a:spcPts val="3132"/>
              </a:lnSpc>
            </a:pPr>
            <a:r>
              <a:rPr lang="en-US" sz="2237" spc="89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the system modular and extensible, while the comprehensive fault tolera</a:t>
            </a:r>
            <a:r>
              <a:rPr lang="en-US" sz="2237" spc="89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nce mechanisms e</a:t>
            </a:r>
            <a:r>
              <a:rPr lang="en-US" sz="2237" spc="89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nsure</a:t>
            </a:r>
          </a:p>
          <a:p>
            <a:pPr algn="l">
              <a:lnSpc>
                <a:spcPts val="3132"/>
              </a:lnSpc>
              <a:spcBef>
                <a:spcPct val="0"/>
              </a:spcBef>
            </a:pPr>
            <a:r>
              <a:rPr lang="en-US" sz="2237" spc="89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reliability in production environments.</a:t>
            </a:r>
          </a:p>
        </p:txBody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91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611864"/>
            <a:ext cx="2704510" cy="416836"/>
            <a:chOff x="0" y="0"/>
            <a:chExt cx="712299" cy="10978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12299" cy="109784"/>
            </a:xfrm>
            <a:custGeom>
              <a:avLst/>
              <a:gdLst/>
              <a:ahLst/>
              <a:cxnLst/>
              <a:rect r="r" b="b" t="t" l="l"/>
              <a:pathLst>
                <a:path h="109784" w="712299">
                  <a:moveTo>
                    <a:pt x="54892" y="0"/>
                  </a:moveTo>
                  <a:lnTo>
                    <a:pt x="657407" y="0"/>
                  </a:lnTo>
                  <a:cubicBezTo>
                    <a:pt x="671965" y="0"/>
                    <a:pt x="685927" y="5783"/>
                    <a:pt x="696221" y="16077"/>
                  </a:cubicBezTo>
                  <a:cubicBezTo>
                    <a:pt x="706516" y="26372"/>
                    <a:pt x="712299" y="40334"/>
                    <a:pt x="712299" y="54892"/>
                  </a:cubicBezTo>
                  <a:lnTo>
                    <a:pt x="712299" y="54892"/>
                  </a:lnTo>
                  <a:cubicBezTo>
                    <a:pt x="712299" y="85208"/>
                    <a:pt x="687723" y="109784"/>
                    <a:pt x="657407" y="109784"/>
                  </a:cubicBezTo>
                  <a:lnTo>
                    <a:pt x="54892" y="109784"/>
                  </a:lnTo>
                  <a:cubicBezTo>
                    <a:pt x="40334" y="109784"/>
                    <a:pt x="26372" y="104001"/>
                    <a:pt x="16077" y="93706"/>
                  </a:cubicBezTo>
                  <a:cubicBezTo>
                    <a:pt x="5783" y="83412"/>
                    <a:pt x="0" y="69450"/>
                    <a:pt x="0" y="54892"/>
                  </a:cubicBezTo>
                  <a:lnTo>
                    <a:pt x="0" y="54892"/>
                  </a:lnTo>
                  <a:cubicBezTo>
                    <a:pt x="0" y="40334"/>
                    <a:pt x="5783" y="26372"/>
                    <a:pt x="16077" y="16077"/>
                  </a:cubicBezTo>
                  <a:cubicBezTo>
                    <a:pt x="26372" y="5783"/>
                    <a:pt x="40334" y="0"/>
                    <a:pt x="54892" y="0"/>
                  </a:cubicBezTo>
                  <a:close/>
                </a:path>
              </a:pathLst>
            </a:custGeom>
            <a:solidFill>
              <a:srgbClr val="191919"/>
            </a:solidFill>
            <a:ln w="9525" cap="rnd">
              <a:solidFill>
                <a:srgbClr val="5B5B5B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712299" cy="1478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3333495" y="720860"/>
            <a:ext cx="181129" cy="198844"/>
          </a:xfrm>
          <a:custGeom>
            <a:avLst/>
            <a:gdLst/>
            <a:ahLst/>
            <a:cxnLst/>
            <a:rect r="r" b="b" t="t" l="l"/>
            <a:pathLst>
              <a:path h="198844" w="181129">
                <a:moveTo>
                  <a:pt x="0" y="0"/>
                </a:moveTo>
                <a:lnTo>
                  <a:pt x="181129" y="0"/>
                </a:lnTo>
                <a:lnTo>
                  <a:pt x="181129" y="198844"/>
                </a:lnTo>
                <a:lnTo>
                  <a:pt x="0" y="1988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5558984" y="611864"/>
            <a:ext cx="1179483" cy="416836"/>
            <a:chOff x="0" y="0"/>
            <a:chExt cx="310646" cy="10978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10646" cy="109784"/>
            </a:xfrm>
            <a:custGeom>
              <a:avLst/>
              <a:gdLst/>
              <a:ahLst/>
              <a:cxnLst/>
              <a:rect r="r" b="b" t="t" l="l"/>
              <a:pathLst>
                <a:path h="109784" w="310646">
                  <a:moveTo>
                    <a:pt x="54892" y="0"/>
                  </a:moveTo>
                  <a:lnTo>
                    <a:pt x="255754" y="0"/>
                  </a:lnTo>
                  <a:cubicBezTo>
                    <a:pt x="286070" y="0"/>
                    <a:pt x="310646" y="24576"/>
                    <a:pt x="310646" y="54892"/>
                  </a:cubicBezTo>
                  <a:lnTo>
                    <a:pt x="310646" y="54892"/>
                  </a:lnTo>
                  <a:cubicBezTo>
                    <a:pt x="310646" y="69450"/>
                    <a:pt x="304862" y="83412"/>
                    <a:pt x="294568" y="93706"/>
                  </a:cubicBezTo>
                  <a:cubicBezTo>
                    <a:pt x="284274" y="104001"/>
                    <a:pt x="270312" y="109784"/>
                    <a:pt x="255754" y="109784"/>
                  </a:cubicBezTo>
                  <a:lnTo>
                    <a:pt x="54892" y="109784"/>
                  </a:lnTo>
                  <a:cubicBezTo>
                    <a:pt x="40334" y="109784"/>
                    <a:pt x="26372" y="104001"/>
                    <a:pt x="16077" y="93706"/>
                  </a:cubicBezTo>
                  <a:cubicBezTo>
                    <a:pt x="5783" y="83412"/>
                    <a:pt x="0" y="69450"/>
                    <a:pt x="0" y="54892"/>
                  </a:cubicBezTo>
                  <a:lnTo>
                    <a:pt x="0" y="54892"/>
                  </a:lnTo>
                  <a:cubicBezTo>
                    <a:pt x="0" y="40334"/>
                    <a:pt x="5783" y="26372"/>
                    <a:pt x="16077" y="16077"/>
                  </a:cubicBezTo>
                  <a:cubicBezTo>
                    <a:pt x="26372" y="5783"/>
                    <a:pt x="40334" y="0"/>
                    <a:pt x="54892" y="0"/>
                  </a:cubicBezTo>
                  <a:close/>
                </a:path>
              </a:pathLst>
            </a:custGeom>
            <a:solidFill>
              <a:srgbClr val="191919"/>
            </a:solidFill>
            <a:ln w="9525" cap="rnd">
              <a:solidFill>
                <a:srgbClr val="5B5B5B"/>
              </a:soli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310646" cy="1478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6843682" y="613082"/>
            <a:ext cx="415618" cy="415618"/>
          </a:xfrm>
          <a:custGeom>
            <a:avLst/>
            <a:gdLst/>
            <a:ahLst/>
            <a:cxnLst/>
            <a:rect r="r" b="b" t="t" l="l"/>
            <a:pathLst>
              <a:path h="415618" w="415618">
                <a:moveTo>
                  <a:pt x="0" y="0"/>
                </a:moveTo>
                <a:lnTo>
                  <a:pt x="415618" y="0"/>
                </a:lnTo>
                <a:lnTo>
                  <a:pt x="415618" y="415618"/>
                </a:lnTo>
                <a:lnTo>
                  <a:pt x="0" y="41561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5742113" y="685662"/>
            <a:ext cx="813226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FFDE59"/>
                </a:solidFill>
                <a:latin typeface="Open Sauce"/>
                <a:ea typeface="Open Sauce"/>
                <a:cs typeface="Open Sauce"/>
                <a:sym typeface="Open Sauce"/>
              </a:rPr>
              <a:t>Contact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1009650" y="3545286"/>
            <a:ext cx="15728817" cy="3221119"/>
            <a:chOff x="0" y="0"/>
            <a:chExt cx="4142569" cy="848361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142569" cy="848361"/>
            </a:xfrm>
            <a:custGeom>
              <a:avLst/>
              <a:gdLst/>
              <a:ahLst/>
              <a:cxnLst/>
              <a:rect r="r" b="b" t="t" l="l"/>
              <a:pathLst>
                <a:path h="848361" w="4142569">
                  <a:moveTo>
                    <a:pt x="12305" y="0"/>
                  </a:moveTo>
                  <a:lnTo>
                    <a:pt x="4130264" y="0"/>
                  </a:lnTo>
                  <a:cubicBezTo>
                    <a:pt x="4133528" y="0"/>
                    <a:pt x="4136658" y="1296"/>
                    <a:pt x="4138965" y="3604"/>
                  </a:cubicBezTo>
                  <a:cubicBezTo>
                    <a:pt x="4141273" y="5912"/>
                    <a:pt x="4142569" y="9042"/>
                    <a:pt x="4142569" y="12305"/>
                  </a:cubicBezTo>
                  <a:lnTo>
                    <a:pt x="4142569" y="836055"/>
                  </a:lnTo>
                  <a:cubicBezTo>
                    <a:pt x="4142569" y="842851"/>
                    <a:pt x="4137060" y="848361"/>
                    <a:pt x="4130264" y="848361"/>
                  </a:cubicBezTo>
                  <a:lnTo>
                    <a:pt x="12305" y="848361"/>
                  </a:lnTo>
                  <a:cubicBezTo>
                    <a:pt x="5509" y="848361"/>
                    <a:pt x="0" y="842851"/>
                    <a:pt x="0" y="836055"/>
                  </a:cubicBezTo>
                  <a:lnTo>
                    <a:pt x="0" y="12305"/>
                  </a:lnTo>
                  <a:cubicBezTo>
                    <a:pt x="0" y="5509"/>
                    <a:pt x="5509" y="0"/>
                    <a:pt x="12305" y="0"/>
                  </a:cubicBezTo>
                  <a:close/>
                </a:path>
              </a:pathLst>
            </a:custGeom>
            <a:solidFill>
              <a:srgbClr val="191919"/>
            </a:solidFill>
            <a:ln w="9525" cap="rnd">
              <a:solidFill>
                <a:srgbClr val="5B5B5B"/>
              </a:solidFill>
              <a:prstDash val="solid"/>
              <a:round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4142569" cy="8864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1028700" y="4605187"/>
            <a:ext cx="15705487" cy="16228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884"/>
              </a:lnSpc>
            </a:pPr>
            <a:r>
              <a:rPr lang="en-US" sz="13059" spc="-522">
                <a:solidFill>
                  <a:srgbClr val="FFDE59"/>
                </a:solidFill>
                <a:latin typeface="TT Lakes Neue Expanded"/>
                <a:ea typeface="TT Lakes Neue Expanded"/>
                <a:cs typeface="TT Lakes Neue Expanded"/>
                <a:sym typeface="TT Lakes Neue Expanded"/>
              </a:rPr>
              <a:t>THANK YOU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-27105" y="3971138"/>
            <a:ext cx="2256944" cy="2256944"/>
          </a:xfrm>
          <a:custGeom>
            <a:avLst/>
            <a:gdLst/>
            <a:ahLst/>
            <a:cxnLst/>
            <a:rect r="r" b="b" t="t" l="l"/>
            <a:pathLst>
              <a:path h="2256944" w="2256944">
                <a:moveTo>
                  <a:pt x="0" y="0"/>
                </a:moveTo>
                <a:lnTo>
                  <a:pt x="2256944" y="0"/>
                </a:lnTo>
                <a:lnTo>
                  <a:pt x="2256944" y="2256944"/>
                </a:lnTo>
                <a:lnTo>
                  <a:pt x="0" y="225694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970089" y="6664485"/>
            <a:ext cx="262557" cy="203839"/>
          </a:xfrm>
          <a:custGeom>
            <a:avLst/>
            <a:gdLst/>
            <a:ahLst/>
            <a:cxnLst/>
            <a:rect r="r" b="b" t="t" l="l"/>
            <a:pathLst>
              <a:path h="203839" w="262557">
                <a:moveTo>
                  <a:pt x="0" y="0"/>
                </a:moveTo>
                <a:lnTo>
                  <a:pt x="262556" y="0"/>
                </a:lnTo>
                <a:lnTo>
                  <a:pt x="262556" y="203840"/>
                </a:lnTo>
                <a:lnTo>
                  <a:pt x="0" y="20384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true" flipV="false" rot="0">
            <a:off x="16555339" y="6562566"/>
            <a:ext cx="262557" cy="203839"/>
          </a:xfrm>
          <a:custGeom>
            <a:avLst/>
            <a:gdLst/>
            <a:ahLst/>
            <a:cxnLst/>
            <a:rect r="r" b="b" t="t" l="l"/>
            <a:pathLst>
              <a:path h="203839" w="262557">
                <a:moveTo>
                  <a:pt x="262556" y="0"/>
                </a:moveTo>
                <a:lnTo>
                  <a:pt x="0" y="0"/>
                </a:lnTo>
                <a:lnTo>
                  <a:pt x="0" y="203839"/>
                </a:lnTo>
                <a:lnTo>
                  <a:pt x="262556" y="203839"/>
                </a:lnTo>
                <a:lnTo>
                  <a:pt x="262556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true" rot="0">
            <a:off x="933755" y="3545286"/>
            <a:ext cx="262557" cy="203839"/>
          </a:xfrm>
          <a:custGeom>
            <a:avLst/>
            <a:gdLst/>
            <a:ahLst/>
            <a:cxnLst/>
            <a:rect r="r" b="b" t="t" l="l"/>
            <a:pathLst>
              <a:path h="203839" w="262557">
                <a:moveTo>
                  <a:pt x="0" y="203839"/>
                </a:moveTo>
                <a:lnTo>
                  <a:pt x="262557" y="203839"/>
                </a:lnTo>
                <a:lnTo>
                  <a:pt x="262557" y="0"/>
                </a:lnTo>
                <a:lnTo>
                  <a:pt x="0" y="0"/>
                </a:lnTo>
                <a:lnTo>
                  <a:pt x="0" y="203839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true" flipV="true" rot="0">
            <a:off x="16555339" y="3443366"/>
            <a:ext cx="262557" cy="203839"/>
          </a:xfrm>
          <a:custGeom>
            <a:avLst/>
            <a:gdLst/>
            <a:ahLst/>
            <a:cxnLst/>
            <a:rect r="r" b="b" t="t" l="l"/>
            <a:pathLst>
              <a:path h="203839" w="262557">
                <a:moveTo>
                  <a:pt x="262556" y="203839"/>
                </a:moveTo>
                <a:lnTo>
                  <a:pt x="0" y="203839"/>
                </a:lnTo>
                <a:lnTo>
                  <a:pt x="0" y="0"/>
                </a:lnTo>
                <a:lnTo>
                  <a:pt x="262556" y="0"/>
                </a:lnTo>
                <a:lnTo>
                  <a:pt x="262556" y="203839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0" id="20"/>
          <p:cNvGrpSpPr/>
          <p:nvPr/>
        </p:nvGrpSpPr>
        <p:grpSpPr>
          <a:xfrm rot="0">
            <a:off x="16702133" y="4698430"/>
            <a:ext cx="72667" cy="694874"/>
            <a:chOff x="0" y="0"/>
            <a:chExt cx="19139" cy="183012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9139" cy="183012"/>
            </a:xfrm>
            <a:custGeom>
              <a:avLst/>
              <a:gdLst/>
              <a:ahLst/>
              <a:cxnLst/>
              <a:rect r="r" b="b" t="t" l="l"/>
              <a:pathLst>
                <a:path h="183012" w="19139">
                  <a:moveTo>
                    <a:pt x="9569" y="0"/>
                  </a:moveTo>
                  <a:lnTo>
                    <a:pt x="9569" y="0"/>
                  </a:lnTo>
                  <a:cubicBezTo>
                    <a:pt x="14854" y="0"/>
                    <a:pt x="19139" y="4284"/>
                    <a:pt x="19139" y="9569"/>
                  </a:cubicBezTo>
                  <a:lnTo>
                    <a:pt x="19139" y="173443"/>
                  </a:lnTo>
                  <a:cubicBezTo>
                    <a:pt x="19139" y="175981"/>
                    <a:pt x="18130" y="178415"/>
                    <a:pt x="16336" y="180209"/>
                  </a:cubicBezTo>
                  <a:cubicBezTo>
                    <a:pt x="14541" y="182004"/>
                    <a:pt x="12107" y="183012"/>
                    <a:pt x="9569" y="183012"/>
                  </a:cubicBezTo>
                  <a:lnTo>
                    <a:pt x="9569" y="183012"/>
                  </a:lnTo>
                  <a:cubicBezTo>
                    <a:pt x="7031" y="183012"/>
                    <a:pt x="4597" y="182004"/>
                    <a:pt x="2803" y="180209"/>
                  </a:cubicBezTo>
                  <a:cubicBezTo>
                    <a:pt x="1008" y="178415"/>
                    <a:pt x="0" y="175981"/>
                    <a:pt x="0" y="173443"/>
                  </a:cubicBezTo>
                  <a:lnTo>
                    <a:pt x="0" y="9569"/>
                  </a:lnTo>
                  <a:cubicBezTo>
                    <a:pt x="0" y="7031"/>
                    <a:pt x="1008" y="4597"/>
                    <a:pt x="2803" y="2803"/>
                  </a:cubicBezTo>
                  <a:cubicBezTo>
                    <a:pt x="4597" y="1008"/>
                    <a:pt x="7031" y="0"/>
                    <a:pt x="9569" y="0"/>
                  </a:cubicBez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28575"/>
              <a:ext cx="19139" cy="2115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028700" y="4698430"/>
            <a:ext cx="72667" cy="694874"/>
            <a:chOff x="0" y="0"/>
            <a:chExt cx="19139" cy="183012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9139" cy="183012"/>
            </a:xfrm>
            <a:custGeom>
              <a:avLst/>
              <a:gdLst/>
              <a:ahLst/>
              <a:cxnLst/>
              <a:rect r="r" b="b" t="t" l="l"/>
              <a:pathLst>
                <a:path h="183012" w="19139">
                  <a:moveTo>
                    <a:pt x="9569" y="0"/>
                  </a:moveTo>
                  <a:lnTo>
                    <a:pt x="9569" y="0"/>
                  </a:lnTo>
                  <a:cubicBezTo>
                    <a:pt x="14854" y="0"/>
                    <a:pt x="19139" y="4284"/>
                    <a:pt x="19139" y="9569"/>
                  </a:cubicBezTo>
                  <a:lnTo>
                    <a:pt x="19139" y="173443"/>
                  </a:lnTo>
                  <a:cubicBezTo>
                    <a:pt x="19139" y="175981"/>
                    <a:pt x="18130" y="178415"/>
                    <a:pt x="16336" y="180209"/>
                  </a:cubicBezTo>
                  <a:cubicBezTo>
                    <a:pt x="14541" y="182004"/>
                    <a:pt x="12107" y="183012"/>
                    <a:pt x="9569" y="183012"/>
                  </a:cubicBezTo>
                  <a:lnTo>
                    <a:pt x="9569" y="183012"/>
                  </a:lnTo>
                  <a:cubicBezTo>
                    <a:pt x="7031" y="183012"/>
                    <a:pt x="4597" y="182004"/>
                    <a:pt x="2803" y="180209"/>
                  </a:cubicBezTo>
                  <a:cubicBezTo>
                    <a:pt x="1008" y="178415"/>
                    <a:pt x="0" y="175981"/>
                    <a:pt x="0" y="173443"/>
                  </a:cubicBezTo>
                  <a:lnTo>
                    <a:pt x="0" y="9569"/>
                  </a:lnTo>
                  <a:cubicBezTo>
                    <a:pt x="0" y="7031"/>
                    <a:pt x="1008" y="4597"/>
                    <a:pt x="2803" y="2803"/>
                  </a:cubicBezTo>
                  <a:cubicBezTo>
                    <a:pt x="4597" y="1008"/>
                    <a:pt x="7031" y="0"/>
                    <a:pt x="9569" y="0"/>
                  </a:cubicBez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28575"/>
              <a:ext cx="19139" cy="2115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sp>
        <p:nvSpPr>
          <p:cNvPr name="Freeform 26" id="26"/>
          <p:cNvSpPr/>
          <p:nvPr/>
        </p:nvSpPr>
        <p:spPr>
          <a:xfrm flipH="true" flipV="false" rot="0">
            <a:off x="16031056" y="3971138"/>
            <a:ext cx="2256944" cy="2256944"/>
          </a:xfrm>
          <a:custGeom>
            <a:avLst/>
            <a:gdLst/>
            <a:ahLst/>
            <a:cxnLst/>
            <a:rect r="r" b="b" t="t" l="l"/>
            <a:pathLst>
              <a:path h="2256944" w="2256944">
                <a:moveTo>
                  <a:pt x="2256944" y="0"/>
                </a:moveTo>
                <a:lnTo>
                  <a:pt x="0" y="0"/>
                </a:lnTo>
                <a:lnTo>
                  <a:pt x="0" y="2256944"/>
                </a:lnTo>
                <a:lnTo>
                  <a:pt x="2256944" y="2256944"/>
                </a:lnTo>
                <a:lnTo>
                  <a:pt x="2256944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7" id="27"/>
          <p:cNvSpPr txBox="true"/>
          <p:nvPr/>
        </p:nvSpPr>
        <p:spPr>
          <a:xfrm rot="0">
            <a:off x="4767400" y="679039"/>
            <a:ext cx="960485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5B5B5B"/>
                </a:solidFill>
                <a:latin typeface="Open Sauce"/>
                <a:ea typeface="Open Sauce"/>
                <a:cs typeface="Open Sauce"/>
                <a:sym typeface="Open Sauce"/>
              </a:rPr>
              <a:t>Introduction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9107416" y="679039"/>
            <a:ext cx="1375748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960"/>
              </a:lnSpc>
              <a:spcBef>
                <a:spcPct val="0"/>
              </a:spcBef>
            </a:pPr>
            <a:r>
              <a:rPr lang="en-US" sz="1400" spc="-56" strike="noStrike" u="none">
                <a:solidFill>
                  <a:srgbClr val="5E5E5E"/>
                </a:solidFill>
                <a:latin typeface="Open Sauce"/>
                <a:ea typeface="Open Sauce"/>
                <a:cs typeface="Open Sauce"/>
                <a:sym typeface="Open Sauce"/>
              </a:rPr>
              <a:t>Fault tolerance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6185362" y="692285"/>
            <a:ext cx="1385526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960"/>
              </a:lnSpc>
              <a:spcBef>
                <a:spcPct val="0"/>
              </a:spcBef>
            </a:pPr>
            <a:r>
              <a:rPr lang="en-US" sz="1400" spc="-56" strike="noStrike" u="none">
                <a:solidFill>
                  <a:srgbClr val="5B5B5B"/>
                </a:solidFill>
                <a:latin typeface="Open Sauce"/>
                <a:ea typeface="Open Sauce"/>
                <a:cs typeface="Open Sauce"/>
                <a:sym typeface="Open Sauce"/>
              </a:rPr>
              <a:t>Architecture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8028088" y="692285"/>
            <a:ext cx="622129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5B5B5B"/>
                </a:solidFill>
                <a:latin typeface="Open Sauce"/>
                <a:ea typeface="Open Sauce"/>
                <a:cs typeface="Open Sauce"/>
                <a:sym typeface="Open Sauce"/>
              </a:rPr>
              <a:t>Demo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0940365" y="692285"/>
            <a:ext cx="1066672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5B5B5B"/>
                </a:solidFill>
                <a:latin typeface="Open Sauce"/>
                <a:ea typeface="Open Sauce"/>
                <a:cs typeface="Open Sauce"/>
                <a:sym typeface="Open Sauce"/>
              </a:rPr>
              <a:t>Beneficiaries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2464236" y="692285"/>
            <a:ext cx="928073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FFDE59"/>
                </a:solidFill>
                <a:latin typeface="Open Sauce"/>
                <a:ea typeface="Open Sauce"/>
                <a:cs typeface="Open Sauce"/>
                <a:sym typeface="Open Sauce"/>
              </a:rPr>
              <a:t>Conclusion</a:t>
            </a:r>
          </a:p>
        </p:txBody>
      </p:sp>
    </p:spTree>
  </p:cSld>
  <p:clrMapOvr>
    <a:masterClrMapping/>
  </p:clrMapOvr>
  <p:transition spd="fast">
    <p:fade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91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611864"/>
            <a:ext cx="2704510" cy="416836"/>
            <a:chOff x="0" y="0"/>
            <a:chExt cx="712299" cy="10978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12299" cy="109784"/>
            </a:xfrm>
            <a:custGeom>
              <a:avLst/>
              <a:gdLst/>
              <a:ahLst/>
              <a:cxnLst/>
              <a:rect r="r" b="b" t="t" l="l"/>
              <a:pathLst>
                <a:path h="109784" w="712299">
                  <a:moveTo>
                    <a:pt x="54892" y="0"/>
                  </a:moveTo>
                  <a:lnTo>
                    <a:pt x="657407" y="0"/>
                  </a:lnTo>
                  <a:cubicBezTo>
                    <a:pt x="671965" y="0"/>
                    <a:pt x="685927" y="5783"/>
                    <a:pt x="696221" y="16077"/>
                  </a:cubicBezTo>
                  <a:cubicBezTo>
                    <a:pt x="706516" y="26372"/>
                    <a:pt x="712299" y="40334"/>
                    <a:pt x="712299" y="54892"/>
                  </a:cubicBezTo>
                  <a:lnTo>
                    <a:pt x="712299" y="54892"/>
                  </a:lnTo>
                  <a:cubicBezTo>
                    <a:pt x="712299" y="85208"/>
                    <a:pt x="687723" y="109784"/>
                    <a:pt x="657407" y="109784"/>
                  </a:cubicBezTo>
                  <a:lnTo>
                    <a:pt x="54892" y="109784"/>
                  </a:lnTo>
                  <a:cubicBezTo>
                    <a:pt x="40334" y="109784"/>
                    <a:pt x="26372" y="104001"/>
                    <a:pt x="16077" y="93706"/>
                  </a:cubicBezTo>
                  <a:cubicBezTo>
                    <a:pt x="5783" y="83412"/>
                    <a:pt x="0" y="69450"/>
                    <a:pt x="0" y="54892"/>
                  </a:cubicBezTo>
                  <a:lnTo>
                    <a:pt x="0" y="54892"/>
                  </a:lnTo>
                  <a:cubicBezTo>
                    <a:pt x="0" y="40334"/>
                    <a:pt x="5783" y="26372"/>
                    <a:pt x="16077" y="16077"/>
                  </a:cubicBezTo>
                  <a:cubicBezTo>
                    <a:pt x="26372" y="5783"/>
                    <a:pt x="40334" y="0"/>
                    <a:pt x="54892" y="0"/>
                  </a:cubicBezTo>
                  <a:close/>
                </a:path>
              </a:pathLst>
            </a:custGeom>
            <a:solidFill>
              <a:srgbClr val="191919"/>
            </a:solidFill>
            <a:ln w="9525" cap="rnd">
              <a:solidFill>
                <a:srgbClr val="5B5B5B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712299" cy="1478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3333495" y="720860"/>
            <a:ext cx="181129" cy="198844"/>
          </a:xfrm>
          <a:custGeom>
            <a:avLst/>
            <a:gdLst/>
            <a:ahLst/>
            <a:cxnLst/>
            <a:rect r="r" b="b" t="t" l="l"/>
            <a:pathLst>
              <a:path h="198844" w="181129">
                <a:moveTo>
                  <a:pt x="0" y="0"/>
                </a:moveTo>
                <a:lnTo>
                  <a:pt x="181129" y="0"/>
                </a:lnTo>
                <a:lnTo>
                  <a:pt x="181129" y="198844"/>
                </a:lnTo>
                <a:lnTo>
                  <a:pt x="0" y="1988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5558984" y="611864"/>
            <a:ext cx="1179483" cy="416836"/>
            <a:chOff x="0" y="0"/>
            <a:chExt cx="310646" cy="10978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10646" cy="109784"/>
            </a:xfrm>
            <a:custGeom>
              <a:avLst/>
              <a:gdLst/>
              <a:ahLst/>
              <a:cxnLst/>
              <a:rect r="r" b="b" t="t" l="l"/>
              <a:pathLst>
                <a:path h="109784" w="310646">
                  <a:moveTo>
                    <a:pt x="54892" y="0"/>
                  </a:moveTo>
                  <a:lnTo>
                    <a:pt x="255754" y="0"/>
                  </a:lnTo>
                  <a:cubicBezTo>
                    <a:pt x="286070" y="0"/>
                    <a:pt x="310646" y="24576"/>
                    <a:pt x="310646" y="54892"/>
                  </a:cubicBezTo>
                  <a:lnTo>
                    <a:pt x="310646" y="54892"/>
                  </a:lnTo>
                  <a:cubicBezTo>
                    <a:pt x="310646" y="69450"/>
                    <a:pt x="304862" y="83412"/>
                    <a:pt x="294568" y="93706"/>
                  </a:cubicBezTo>
                  <a:cubicBezTo>
                    <a:pt x="284274" y="104001"/>
                    <a:pt x="270312" y="109784"/>
                    <a:pt x="255754" y="109784"/>
                  </a:cubicBezTo>
                  <a:lnTo>
                    <a:pt x="54892" y="109784"/>
                  </a:lnTo>
                  <a:cubicBezTo>
                    <a:pt x="40334" y="109784"/>
                    <a:pt x="26372" y="104001"/>
                    <a:pt x="16077" y="93706"/>
                  </a:cubicBezTo>
                  <a:cubicBezTo>
                    <a:pt x="5783" y="83412"/>
                    <a:pt x="0" y="69450"/>
                    <a:pt x="0" y="54892"/>
                  </a:cubicBezTo>
                  <a:lnTo>
                    <a:pt x="0" y="54892"/>
                  </a:lnTo>
                  <a:cubicBezTo>
                    <a:pt x="0" y="40334"/>
                    <a:pt x="5783" y="26372"/>
                    <a:pt x="16077" y="16077"/>
                  </a:cubicBezTo>
                  <a:cubicBezTo>
                    <a:pt x="26372" y="5783"/>
                    <a:pt x="40334" y="0"/>
                    <a:pt x="54892" y="0"/>
                  </a:cubicBezTo>
                  <a:close/>
                </a:path>
              </a:pathLst>
            </a:custGeom>
            <a:solidFill>
              <a:srgbClr val="191919"/>
            </a:solidFill>
            <a:ln w="9525" cap="rnd">
              <a:solidFill>
                <a:srgbClr val="5B5B5B"/>
              </a:soli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310646" cy="1478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6843682" y="613082"/>
            <a:ext cx="415618" cy="415618"/>
          </a:xfrm>
          <a:custGeom>
            <a:avLst/>
            <a:gdLst/>
            <a:ahLst/>
            <a:cxnLst/>
            <a:rect r="r" b="b" t="t" l="l"/>
            <a:pathLst>
              <a:path h="415618" w="415618">
                <a:moveTo>
                  <a:pt x="0" y="0"/>
                </a:moveTo>
                <a:lnTo>
                  <a:pt x="415618" y="0"/>
                </a:lnTo>
                <a:lnTo>
                  <a:pt x="415618" y="415618"/>
                </a:lnTo>
                <a:lnTo>
                  <a:pt x="0" y="41561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028700" y="9054461"/>
            <a:ext cx="262557" cy="203839"/>
          </a:xfrm>
          <a:custGeom>
            <a:avLst/>
            <a:gdLst/>
            <a:ahLst/>
            <a:cxnLst/>
            <a:rect r="r" b="b" t="t" l="l"/>
            <a:pathLst>
              <a:path h="203839" w="262557">
                <a:moveTo>
                  <a:pt x="0" y="0"/>
                </a:moveTo>
                <a:lnTo>
                  <a:pt x="262557" y="0"/>
                </a:lnTo>
                <a:lnTo>
                  <a:pt x="262557" y="203839"/>
                </a:lnTo>
                <a:lnTo>
                  <a:pt x="0" y="20383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true" flipV="false" rot="0">
            <a:off x="11147008" y="9054461"/>
            <a:ext cx="262557" cy="203839"/>
          </a:xfrm>
          <a:custGeom>
            <a:avLst/>
            <a:gdLst/>
            <a:ahLst/>
            <a:cxnLst/>
            <a:rect r="r" b="b" t="t" l="l"/>
            <a:pathLst>
              <a:path h="203839" w="262557">
                <a:moveTo>
                  <a:pt x="262556" y="0"/>
                </a:moveTo>
                <a:lnTo>
                  <a:pt x="0" y="0"/>
                </a:lnTo>
                <a:lnTo>
                  <a:pt x="0" y="203839"/>
                </a:lnTo>
                <a:lnTo>
                  <a:pt x="262556" y="203839"/>
                </a:lnTo>
                <a:lnTo>
                  <a:pt x="262556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true" rot="0">
            <a:off x="1028700" y="4491986"/>
            <a:ext cx="262557" cy="203839"/>
          </a:xfrm>
          <a:custGeom>
            <a:avLst/>
            <a:gdLst/>
            <a:ahLst/>
            <a:cxnLst/>
            <a:rect r="r" b="b" t="t" l="l"/>
            <a:pathLst>
              <a:path h="203839" w="262557">
                <a:moveTo>
                  <a:pt x="0" y="203839"/>
                </a:moveTo>
                <a:lnTo>
                  <a:pt x="262557" y="203839"/>
                </a:lnTo>
                <a:lnTo>
                  <a:pt x="262557" y="0"/>
                </a:lnTo>
                <a:lnTo>
                  <a:pt x="0" y="0"/>
                </a:lnTo>
                <a:lnTo>
                  <a:pt x="0" y="203839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true" flipV="true" rot="0">
            <a:off x="11147008" y="4491986"/>
            <a:ext cx="262557" cy="203839"/>
          </a:xfrm>
          <a:custGeom>
            <a:avLst/>
            <a:gdLst/>
            <a:ahLst/>
            <a:cxnLst/>
            <a:rect r="r" b="b" t="t" l="l"/>
            <a:pathLst>
              <a:path h="203839" w="262557">
                <a:moveTo>
                  <a:pt x="262556" y="203839"/>
                </a:moveTo>
                <a:lnTo>
                  <a:pt x="0" y="203839"/>
                </a:lnTo>
                <a:lnTo>
                  <a:pt x="0" y="0"/>
                </a:lnTo>
                <a:lnTo>
                  <a:pt x="262556" y="0"/>
                </a:lnTo>
                <a:lnTo>
                  <a:pt x="262556" y="203839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12344378" y="2438031"/>
            <a:ext cx="6258499" cy="6718350"/>
            <a:chOff x="0" y="0"/>
            <a:chExt cx="8344666" cy="8957799"/>
          </a:xfrm>
        </p:grpSpPr>
        <p:sp>
          <p:nvSpPr>
            <p:cNvPr name="Freeform 15" id="15"/>
            <p:cNvSpPr/>
            <p:nvPr/>
          </p:nvSpPr>
          <p:spPr>
            <a:xfrm flipH="true" flipV="false" rot="0">
              <a:off x="2104359" y="1494639"/>
              <a:ext cx="6240307" cy="6240307"/>
            </a:xfrm>
            <a:custGeom>
              <a:avLst/>
              <a:gdLst/>
              <a:ahLst/>
              <a:cxnLst/>
              <a:rect r="r" b="b" t="t" l="l"/>
              <a:pathLst>
                <a:path h="6240307" w="6240307">
                  <a:moveTo>
                    <a:pt x="6240307" y="0"/>
                  </a:moveTo>
                  <a:lnTo>
                    <a:pt x="0" y="0"/>
                  </a:lnTo>
                  <a:lnTo>
                    <a:pt x="0" y="6240307"/>
                  </a:lnTo>
                  <a:lnTo>
                    <a:pt x="6240307" y="6240307"/>
                  </a:lnTo>
                  <a:lnTo>
                    <a:pt x="6240307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16" id="16"/>
            <p:cNvGrpSpPr/>
            <p:nvPr/>
          </p:nvGrpSpPr>
          <p:grpSpPr>
            <a:xfrm rot="0">
              <a:off x="0" y="0"/>
              <a:ext cx="7018833" cy="8957799"/>
              <a:chOff x="0" y="0"/>
              <a:chExt cx="815551" cy="1040848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815551" cy="1040848"/>
              </a:xfrm>
              <a:custGeom>
                <a:avLst/>
                <a:gdLst/>
                <a:ahLst/>
                <a:cxnLst/>
                <a:rect r="r" b="b" t="t" l="l"/>
                <a:pathLst>
                  <a:path h="1040848" w="815551">
                    <a:moveTo>
                      <a:pt x="36767" y="0"/>
                    </a:moveTo>
                    <a:lnTo>
                      <a:pt x="778783" y="0"/>
                    </a:lnTo>
                    <a:cubicBezTo>
                      <a:pt x="799089" y="0"/>
                      <a:pt x="815551" y="16461"/>
                      <a:pt x="815551" y="36767"/>
                    </a:cubicBezTo>
                    <a:lnTo>
                      <a:pt x="815551" y="1004081"/>
                    </a:lnTo>
                    <a:cubicBezTo>
                      <a:pt x="815551" y="1024387"/>
                      <a:pt x="799089" y="1040848"/>
                      <a:pt x="778783" y="1040848"/>
                    </a:cubicBezTo>
                    <a:lnTo>
                      <a:pt x="36767" y="1040848"/>
                    </a:lnTo>
                    <a:cubicBezTo>
                      <a:pt x="16461" y="1040848"/>
                      <a:pt x="0" y="1024387"/>
                      <a:pt x="0" y="1004081"/>
                    </a:cubicBezTo>
                    <a:lnTo>
                      <a:pt x="0" y="36767"/>
                    </a:lnTo>
                    <a:cubicBezTo>
                      <a:pt x="0" y="16461"/>
                      <a:pt x="16461" y="0"/>
                      <a:pt x="36767" y="0"/>
                    </a:cubicBezTo>
                    <a:close/>
                  </a:path>
                </a:pathLst>
              </a:custGeom>
              <a:blipFill>
                <a:blip r:embed="rId10"/>
                <a:stretch>
                  <a:fillRect l="-13812" t="0" r="-13812" b="0"/>
                </a:stretch>
              </a:blipFill>
            </p:spPr>
          </p:sp>
        </p:grpSp>
      </p:grpSp>
      <p:grpSp>
        <p:nvGrpSpPr>
          <p:cNvPr name="Group 18" id="18"/>
          <p:cNvGrpSpPr/>
          <p:nvPr/>
        </p:nvGrpSpPr>
        <p:grpSpPr>
          <a:xfrm rot="0">
            <a:off x="1629258" y="4879335"/>
            <a:ext cx="9112207" cy="3921007"/>
            <a:chOff x="0" y="0"/>
            <a:chExt cx="12149609" cy="5228010"/>
          </a:xfrm>
        </p:grpSpPr>
        <p:grpSp>
          <p:nvGrpSpPr>
            <p:cNvPr name="Group 19" id="19"/>
            <p:cNvGrpSpPr/>
            <p:nvPr/>
          </p:nvGrpSpPr>
          <p:grpSpPr>
            <a:xfrm rot="0">
              <a:off x="0" y="0"/>
              <a:ext cx="12149609" cy="5228010"/>
              <a:chOff x="0" y="0"/>
              <a:chExt cx="2204092" cy="948427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2204092" cy="948427"/>
              </a:xfrm>
              <a:custGeom>
                <a:avLst/>
                <a:gdLst/>
                <a:ahLst/>
                <a:cxnLst/>
                <a:rect r="r" b="b" t="t" l="l"/>
                <a:pathLst>
                  <a:path h="948427" w="2204092">
                    <a:moveTo>
                      <a:pt x="47181" y="0"/>
                    </a:moveTo>
                    <a:lnTo>
                      <a:pt x="2156912" y="0"/>
                    </a:lnTo>
                    <a:cubicBezTo>
                      <a:pt x="2169425" y="0"/>
                      <a:pt x="2181425" y="4971"/>
                      <a:pt x="2190273" y="13819"/>
                    </a:cubicBezTo>
                    <a:cubicBezTo>
                      <a:pt x="2199121" y="22667"/>
                      <a:pt x="2204092" y="34667"/>
                      <a:pt x="2204092" y="47181"/>
                    </a:cubicBezTo>
                    <a:lnTo>
                      <a:pt x="2204092" y="901246"/>
                    </a:lnTo>
                    <a:cubicBezTo>
                      <a:pt x="2204092" y="927303"/>
                      <a:pt x="2182969" y="948427"/>
                      <a:pt x="2156912" y="948427"/>
                    </a:cubicBezTo>
                    <a:lnTo>
                      <a:pt x="47181" y="948427"/>
                    </a:lnTo>
                    <a:cubicBezTo>
                      <a:pt x="34667" y="948427"/>
                      <a:pt x="22667" y="943456"/>
                      <a:pt x="13819" y="934608"/>
                    </a:cubicBezTo>
                    <a:cubicBezTo>
                      <a:pt x="4971" y="925760"/>
                      <a:pt x="0" y="913759"/>
                      <a:pt x="0" y="901246"/>
                    </a:cubicBezTo>
                    <a:lnTo>
                      <a:pt x="0" y="47181"/>
                    </a:lnTo>
                    <a:cubicBezTo>
                      <a:pt x="0" y="34667"/>
                      <a:pt x="4971" y="22667"/>
                      <a:pt x="13819" y="13819"/>
                    </a:cubicBezTo>
                    <a:cubicBezTo>
                      <a:pt x="22667" y="4971"/>
                      <a:pt x="34667" y="0"/>
                      <a:pt x="47181" y="0"/>
                    </a:cubicBezTo>
                    <a:close/>
                  </a:path>
                </a:pathLst>
              </a:custGeom>
              <a:solidFill>
                <a:srgbClr val="191919"/>
              </a:solidFill>
              <a:ln w="9525" cap="rnd">
                <a:solidFill>
                  <a:srgbClr val="5B5B5B"/>
                </a:solidFill>
                <a:prstDash val="solid"/>
                <a:round/>
              </a:ln>
            </p:spPr>
          </p:sp>
          <p:sp>
            <p:nvSpPr>
              <p:cNvPr name="TextBox 21" id="21"/>
              <p:cNvSpPr txBox="true"/>
              <p:nvPr/>
            </p:nvSpPr>
            <p:spPr>
              <a:xfrm>
                <a:off x="0" y="-38100"/>
                <a:ext cx="2204092" cy="98652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22" id="22"/>
            <p:cNvGrpSpPr/>
            <p:nvPr/>
          </p:nvGrpSpPr>
          <p:grpSpPr>
            <a:xfrm rot="0">
              <a:off x="0" y="2109357"/>
              <a:ext cx="105498" cy="1008817"/>
              <a:chOff x="0" y="0"/>
              <a:chExt cx="19139" cy="183012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19139" cy="183012"/>
              </a:xfrm>
              <a:custGeom>
                <a:avLst/>
                <a:gdLst/>
                <a:ahLst/>
                <a:cxnLst/>
                <a:rect r="r" b="b" t="t" l="l"/>
                <a:pathLst>
                  <a:path h="183012" w="19139">
                    <a:moveTo>
                      <a:pt x="9569" y="0"/>
                    </a:moveTo>
                    <a:lnTo>
                      <a:pt x="9569" y="0"/>
                    </a:lnTo>
                    <a:cubicBezTo>
                      <a:pt x="14854" y="0"/>
                      <a:pt x="19139" y="4284"/>
                      <a:pt x="19139" y="9569"/>
                    </a:cubicBezTo>
                    <a:lnTo>
                      <a:pt x="19139" y="173443"/>
                    </a:lnTo>
                    <a:cubicBezTo>
                      <a:pt x="19139" y="175981"/>
                      <a:pt x="18130" y="178415"/>
                      <a:pt x="16336" y="180209"/>
                    </a:cubicBezTo>
                    <a:cubicBezTo>
                      <a:pt x="14541" y="182004"/>
                      <a:pt x="12107" y="183012"/>
                      <a:pt x="9569" y="183012"/>
                    </a:cubicBezTo>
                    <a:lnTo>
                      <a:pt x="9569" y="183012"/>
                    </a:lnTo>
                    <a:cubicBezTo>
                      <a:pt x="7031" y="183012"/>
                      <a:pt x="4597" y="182004"/>
                      <a:pt x="2803" y="180209"/>
                    </a:cubicBezTo>
                    <a:cubicBezTo>
                      <a:pt x="1008" y="178415"/>
                      <a:pt x="0" y="175981"/>
                      <a:pt x="0" y="173443"/>
                    </a:cubicBezTo>
                    <a:lnTo>
                      <a:pt x="0" y="9569"/>
                    </a:lnTo>
                    <a:cubicBezTo>
                      <a:pt x="0" y="7031"/>
                      <a:pt x="1008" y="4597"/>
                      <a:pt x="2803" y="2803"/>
                    </a:cubicBezTo>
                    <a:cubicBezTo>
                      <a:pt x="4597" y="1008"/>
                      <a:pt x="7031" y="0"/>
                      <a:pt x="9569" y="0"/>
                    </a:cubicBezTo>
                    <a:close/>
                  </a:path>
                </a:pathLst>
              </a:custGeom>
              <a:solidFill>
                <a:srgbClr val="FFDE59"/>
              </a:solidFill>
            </p:spPr>
          </p:sp>
          <p:sp>
            <p:nvSpPr>
              <p:cNvPr name="TextBox 24" id="24"/>
              <p:cNvSpPr txBox="true"/>
              <p:nvPr/>
            </p:nvSpPr>
            <p:spPr>
              <a:xfrm>
                <a:off x="0" y="-28575"/>
                <a:ext cx="19139" cy="21158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59"/>
                  </a:lnSpc>
                </a:pPr>
              </a:p>
            </p:txBody>
          </p:sp>
        </p:grpSp>
        <p:grpSp>
          <p:nvGrpSpPr>
            <p:cNvPr name="Group 25" id="25"/>
            <p:cNvGrpSpPr/>
            <p:nvPr/>
          </p:nvGrpSpPr>
          <p:grpSpPr>
            <a:xfrm rot="0">
              <a:off x="12044111" y="2109357"/>
              <a:ext cx="105498" cy="1008817"/>
              <a:chOff x="0" y="0"/>
              <a:chExt cx="19139" cy="183012"/>
            </a:xfrm>
          </p:grpSpPr>
          <p:sp>
            <p:nvSpPr>
              <p:cNvPr name="Freeform 26" id="26"/>
              <p:cNvSpPr/>
              <p:nvPr/>
            </p:nvSpPr>
            <p:spPr>
              <a:xfrm flipH="false" flipV="false" rot="0">
                <a:off x="0" y="0"/>
                <a:ext cx="19139" cy="183012"/>
              </a:xfrm>
              <a:custGeom>
                <a:avLst/>
                <a:gdLst/>
                <a:ahLst/>
                <a:cxnLst/>
                <a:rect r="r" b="b" t="t" l="l"/>
                <a:pathLst>
                  <a:path h="183012" w="19139">
                    <a:moveTo>
                      <a:pt x="9569" y="0"/>
                    </a:moveTo>
                    <a:lnTo>
                      <a:pt x="9569" y="0"/>
                    </a:lnTo>
                    <a:cubicBezTo>
                      <a:pt x="14854" y="0"/>
                      <a:pt x="19139" y="4284"/>
                      <a:pt x="19139" y="9569"/>
                    </a:cubicBezTo>
                    <a:lnTo>
                      <a:pt x="19139" y="173443"/>
                    </a:lnTo>
                    <a:cubicBezTo>
                      <a:pt x="19139" y="175981"/>
                      <a:pt x="18130" y="178415"/>
                      <a:pt x="16336" y="180209"/>
                    </a:cubicBezTo>
                    <a:cubicBezTo>
                      <a:pt x="14541" y="182004"/>
                      <a:pt x="12107" y="183012"/>
                      <a:pt x="9569" y="183012"/>
                    </a:cubicBezTo>
                    <a:lnTo>
                      <a:pt x="9569" y="183012"/>
                    </a:lnTo>
                    <a:cubicBezTo>
                      <a:pt x="7031" y="183012"/>
                      <a:pt x="4597" y="182004"/>
                      <a:pt x="2803" y="180209"/>
                    </a:cubicBezTo>
                    <a:cubicBezTo>
                      <a:pt x="1008" y="178415"/>
                      <a:pt x="0" y="175981"/>
                      <a:pt x="0" y="173443"/>
                    </a:cubicBezTo>
                    <a:lnTo>
                      <a:pt x="0" y="9569"/>
                    </a:lnTo>
                    <a:cubicBezTo>
                      <a:pt x="0" y="7031"/>
                      <a:pt x="1008" y="4597"/>
                      <a:pt x="2803" y="2803"/>
                    </a:cubicBezTo>
                    <a:cubicBezTo>
                      <a:pt x="4597" y="1008"/>
                      <a:pt x="7031" y="0"/>
                      <a:pt x="9569" y="0"/>
                    </a:cubicBezTo>
                    <a:close/>
                  </a:path>
                </a:pathLst>
              </a:custGeom>
              <a:solidFill>
                <a:srgbClr val="FFDE59"/>
              </a:solidFill>
            </p:spPr>
          </p:sp>
          <p:sp>
            <p:nvSpPr>
              <p:cNvPr name="TextBox 27" id="27"/>
              <p:cNvSpPr txBox="true"/>
              <p:nvPr/>
            </p:nvSpPr>
            <p:spPr>
              <a:xfrm>
                <a:off x="0" y="-28575"/>
                <a:ext cx="19139" cy="21158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59"/>
                  </a:lnSpc>
                </a:pPr>
              </a:p>
            </p:txBody>
          </p:sp>
        </p:grpSp>
        <p:sp>
          <p:nvSpPr>
            <p:cNvPr name="Freeform 28" id="28"/>
            <p:cNvSpPr/>
            <p:nvPr/>
          </p:nvSpPr>
          <p:spPr>
            <a:xfrm flipH="false" flipV="false" rot="0">
              <a:off x="1181173" y="1021226"/>
              <a:ext cx="927854" cy="927854"/>
            </a:xfrm>
            <a:custGeom>
              <a:avLst/>
              <a:gdLst/>
              <a:ahLst/>
              <a:cxnLst/>
              <a:rect r="r" b="b" t="t" l="l"/>
              <a:pathLst>
                <a:path h="927854" w="927854">
                  <a:moveTo>
                    <a:pt x="0" y="0"/>
                  </a:moveTo>
                  <a:lnTo>
                    <a:pt x="927854" y="0"/>
                  </a:lnTo>
                  <a:lnTo>
                    <a:pt x="927854" y="927853"/>
                  </a:lnTo>
                  <a:lnTo>
                    <a:pt x="0" y="9278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29" id="29"/>
          <p:cNvSpPr txBox="true"/>
          <p:nvPr/>
        </p:nvSpPr>
        <p:spPr>
          <a:xfrm rot="0">
            <a:off x="15742113" y="685662"/>
            <a:ext cx="813226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FFDE59"/>
                </a:solidFill>
                <a:latin typeface="Open Sauce"/>
                <a:ea typeface="Open Sauce"/>
                <a:cs typeface="Open Sauce"/>
                <a:sym typeface="Open Sauce"/>
              </a:rPr>
              <a:t>Contact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4767400" y="679039"/>
            <a:ext cx="960485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FFDE59"/>
                </a:solidFill>
                <a:latin typeface="Open Sauce"/>
                <a:ea typeface="Open Sauce"/>
                <a:cs typeface="Open Sauce"/>
                <a:sym typeface="Open Sauce"/>
              </a:rPr>
              <a:t>Introduction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9107416" y="679039"/>
            <a:ext cx="1375748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5B5B5B"/>
                </a:solidFill>
                <a:latin typeface="Open Sauce"/>
                <a:ea typeface="Open Sauce"/>
                <a:cs typeface="Open Sauce"/>
                <a:sym typeface="Open Sauce"/>
              </a:rPr>
              <a:t>Fault tolerance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6185362" y="692285"/>
            <a:ext cx="1385526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5B5B5B"/>
                </a:solidFill>
                <a:latin typeface="Open Sauce"/>
                <a:ea typeface="Open Sauce"/>
                <a:cs typeface="Open Sauce"/>
                <a:sym typeface="Open Sauce"/>
              </a:rPr>
              <a:t>Architecture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8028088" y="692285"/>
            <a:ext cx="622129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5B5B5B"/>
                </a:solidFill>
                <a:latin typeface="Open Sauce"/>
                <a:ea typeface="Open Sauce"/>
                <a:cs typeface="Open Sauce"/>
                <a:sym typeface="Open Sauce"/>
              </a:rPr>
              <a:t>Demo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028700" y="2739975"/>
            <a:ext cx="10380864" cy="892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47"/>
              </a:lnSpc>
            </a:pPr>
            <a:r>
              <a:rPr lang="en-US" sz="7194" spc="-287">
                <a:solidFill>
                  <a:srgbClr val="FFDE59"/>
                </a:solidFill>
                <a:latin typeface="TT Lakes Neue Expanded"/>
                <a:ea typeface="TT Lakes Neue Expanded"/>
                <a:cs typeface="TT Lakes Neue Expanded"/>
                <a:sym typeface="TT Lakes Neue Expanded"/>
              </a:rPr>
              <a:t>INTRODUCTION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0940365" y="692285"/>
            <a:ext cx="1066672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5B5B5B"/>
                </a:solidFill>
                <a:latin typeface="Open Sauce"/>
                <a:ea typeface="Open Sauce"/>
                <a:cs typeface="Open Sauce"/>
                <a:sym typeface="Open Sauce"/>
              </a:rPr>
              <a:t>Beneficiaries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2464236" y="692285"/>
            <a:ext cx="928073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5B5B5B"/>
                </a:solidFill>
                <a:latin typeface="Open Sauce"/>
                <a:ea typeface="Open Sauce"/>
                <a:cs typeface="Open Sauce"/>
                <a:sym typeface="Open Sauce"/>
              </a:rPr>
              <a:t>Conclusion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3733210" y="5502181"/>
            <a:ext cx="6577011" cy="2980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91"/>
              </a:lnSpc>
            </a:pPr>
            <a:r>
              <a:rPr lang="en-US" sz="1922" spc="76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Distributed Web Crawling and Indexing System using Cloud Computing, is a robust, scalable solution designed</a:t>
            </a:r>
            <a:r>
              <a:rPr lang="en-US" sz="1922" spc="76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t</a:t>
            </a:r>
            <a:r>
              <a:rPr lang="en-US" sz="1922" spc="76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o efficiently collect, store, and index vast amounts of web data.</a:t>
            </a:r>
          </a:p>
          <a:p>
            <a:pPr algn="l">
              <a:lnSpc>
                <a:spcPts val="2691"/>
              </a:lnSpc>
            </a:pPr>
          </a:p>
          <a:p>
            <a:pPr algn="l">
              <a:lnSpc>
                <a:spcPts val="2691"/>
              </a:lnSpc>
              <a:spcBef>
                <a:spcPct val="0"/>
              </a:spcBef>
            </a:pPr>
            <a:r>
              <a:rPr lang="en-US" sz="1922" spc="76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Built using a modular architect</a:t>
            </a:r>
            <a:r>
              <a:rPr lang="en-US" sz="1922" spc="76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ure and AWS cloud services,</a:t>
            </a:r>
            <a:r>
              <a:rPr lang="en-US" sz="1922" spc="76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it supp</a:t>
            </a:r>
            <a:r>
              <a:rPr lang="en-US" sz="1922" spc="76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orts distributed task execution, fault tolera</a:t>
            </a:r>
            <a:r>
              <a:rPr lang="en-US" sz="1922" spc="76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nce, and web page</a:t>
            </a:r>
            <a:r>
              <a:rPr lang="en-US" sz="1922" spc="76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interfaces for seamless web crawling and information retrieval.</a:t>
            </a:r>
          </a:p>
        </p:txBody>
      </p:sp>
    </p:spTree>
  </p:cSld>
  <p:clrMapOvr>
    <a:masterClrMapping/>
  </p:clrMapOvr>
  <p:transition spd="fast">
    <p:push dir="l"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91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81372" y="4439310"/>
            <a:ext cx="1510072" cy="1510072"/>
          </a:xfrm>
          <a:custGeom>
            <a:avLst/>
            <a:gdLst/>
            <a:ahLst/>
            <a:cxnLst/>
            <a:rect r="r" b="b" t="t" l="l"/>
            <a:pathLst>
              <a:path h="1510072" w="1510072">
                <a:moveTo>
                  <a:pt x="0" y="0"/>
                </a:moveTo>
                <a:lnTo>
                  <a:pt x="1510072" y="0"/>
                </a:lnTo>
                <a:lnTo>
                  <a:pt x="1510072" y="1510071"/>
                </a:lnTo>
                <a:lnTo>
                  <a:pt x="0" y="15100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97422" y="4010248"/>
            <a:ext cx="9916828" cy="3063068"/>
            <a:chOff x="0" y="0"/>
            <a:chExt cx="2611839" cy="80673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611839" cy="806734"/>
            </a:xfrm>
            <a:custGeom>
              <a:avLst/>
              <a:gdLst/>
              <a:ahLst/>
              <a:cxnLst/>
              <a:rect r="r" b="b" t="t" l="l"/>
              <a:pathLst>
                <a:path h="806734" w="2611839">
                  <a:moveTo>
                    <a:pt x="39815" y="0"/>
                  </a:moveTo>
                  <a:lnTo>
                    <a:pt x="2572024" y="0"/>
                  </a:lnTo>
                  <a:cubicBezTo>
                    <a:pt x="2582584" y="0"/>
                    <a:pt x="2592711" y="4195"/>
                    <a:pt x="2600178" y="11662"/>
                  </a:cubicBezTo>
                  <a:cubicBezTo>
                    <a:pt x="2607645" y="19128"/>
                    <a:pt x="2611839" y="29255"/>
                    <a:pt x="2611839" y="39815"/>
                  </a:cubicBezTo>
                  <a:lnTo>
                    <a:pt x="2611839" y="766919"/>
                  </a:lnTo>
                  <a:cubicBezTo>
                    <a:pt x="2611839" y="788908"/>
                    <a:pt x="2594014" y="806734"/>
                    <a:pt x="2572024" y="806734"/>
                  </a:cubicBezTo>
                  <a:lnTo>
                    <a:pt x="39815" y="806734"/>
                  </a:lnTo>
                  <a:cubicBezTo>
                    <a:pt x="29255" y="806734"/>
                    <a:pt x="19128" y="802539"/>
                    <a:pt x="11662" y="795072"/>
                  </a:cubicBezTo>
                  <a:cubicBezTo>
                    <a:pt x="4195" y="787606"/>
                    <a:pt x="0" y="777478"/>
                    <a:pt x="0" y="766919"/>
                  </a:cubicBezTo>
                  <a:lnTo>
                    <a:pt x="0" y="39815"/>
                  </a:lnTo>
                  <a:cubicBezTo>
                    <a:pt x="0" y="29255"/>
                    <a:pt x="4195" y="19128"/>
                    <a:pt x="11662" y="11662"/>
                  </a:cubicBezTo>
                  <a:cubicBezTo>
                    <a:pt x="19128" y="4195"/>
                    <a:pt x="29255" y="0"/>
                    <a:pt x="39815" y="0"/>
                  </a:cubicBezTo>
                  <a:close/>
                </a:path>
              </a:pathLst>
            </a:custGeom>
            <a:solidFill>
              <a:srgbClr val="191919"/>
            </a:solidFill>
            <a:ln w="9525" cap="rnd">
              <a:solidFill>
                <a:srgbClr val="5B5B5B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611839" cy="8448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0777916" y="5194345"/>
            <a:ext cx="72667" cy="694874"/>
            <a:chOff x="0" y="0"/>
            <a:chExt cx="19139" cy="18301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9139" cy="183012"/>
            </a:xfrm>
            <a:custGeom>
              <a:avLst/>
              <a:gdLst/>
              <a:ahLst/>
              <a:cxnLst/>
              <a:rect r="r" b="b" t="t" l="l"/>
              <a:pathLst>
                <a:path h="183012" w="19139">
                  <a:moveTo>
                    <a:pt x="9569" y="0"/>
                  </a:moveTo>
                  <a:lnTo>
                    <a:pt x="9569" y="0"/>
                  </a:lnTo>
                  <a:cubicBezTo>
                    <a:pt x="14854" y="0"/>
                    <a:pt x="19139" y="4284"/>
                    <a:pt x="19139" y="9569"/>
                  </a:cubicBezTo>
                  <a:lnTo>
                    <a:pt x="19139" y="173443"/>
                  </a:lnTo>
                  <a:cubicBezTo>
                    <a:pt x="19139" y="175981"/>
                    <a:pt x="18130" y="178415"/>
                    <a:pt x="16336" y="180209"/>
                  </a:cubicBezTo>
                  <a:cubicBezTo>
                    <a:pt x="14541" y="182004"/>
                    <a:pt x="12107" y="183012"/>
                    <a:pt x="9569" y="183012"/>
                  </a:cubicBezTo>
                  <a:lnTo>
                    <a:pt x="9569" y="183012"/>
                  </a:lnTo>
                  <a:cubicBezTo>
                    <a:pt x="7031" y="183012"/>
                    <a:pt x="4597" y="182004"/>
                    <a:pt x="2803" y="180209"/>
                  </a:cubicBezTo>
                  <a:cubicBezTo>
                    <a:pt x="1008" y="178415"/>
                    <a:pt x="0" y="175981"/>
                    <a:pt x="0" y="173443"/>
                  </a:cubicBezTo>
                  <a:lnTo>
                    <a:pt x="0" y="9569"/>
                  </a:lnTo>
                  <a:cubicBezTo>
                    <a:pt x="0" y="7031"/>
                    <a:pt x="1008" y="4597"/>
                    <a:pt x="2803" y="2803"/>
                  </a:cubicBezTo>
                  <a:cubicBezTo>
                    <a:pt x="4597" y="1008"/>
                    <a:pt x="7031" y="0"/>
                    <a:pt x="9569" y="0"/>
                  </a:cubicBez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28575"/>
              <a:ext cx="19139" cy="2115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true" flipV="false" rot="0">
            <a:off x="17532964" y="2980542"/>
            <a:ext cx="1510072" cy="1510072"/>
          </a:xfrm>
          <a:custGeom>
            <a:avLst/>
            <a:gdLst/>
            <a:ahLst/>
            <a:cxnLst/>
            <a:rect r="r" b="b" t="t" l="l"/>
            <a:pathLst>
              <a:path h="1510072" w="1510072">
                <a:moveTo>
                  <a:pt x="1510072" y="0"/>
                </a:moveTo>
                <a:lnTo>
                  <a:pt x="0" y="0"/>
                </a:lnTo>
                <a:lnTo>
                  <a:pt x="0" y="1510072"/>
                </a:lnTo>
                <a:lnTo>
                  <a:pt x="1510072" y="1510072"/>
                </a:lnTo>
                <a:lnTo>
                  <a:pt x="151007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28700" y="4543021"/>
            <a:ext cx="11050803" cy="15862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09"/>
              </a:lnSpc>
            </a:pPr>
            <a:r>
              <a:rPr lang="en-US" sz="6603" spc="-264">
                <a:solidFill>
                  <a:srgbClr val="FFDE59"/>
                </a:solidFill>
                <a:latin typeface="TT Lakes Neue Expanded"/>
                <a:ea typeface="TT Lakes Neue Expanded"/>
                <a:cs typeface="TT Lakes Neue Expanded"/>
                <a:sym typeface="TT Lakes Neue Expanded"/>
              </a:rPr>
              <a:t>02 </a:t>
            </a:r>
          </a:p>
          <a:p>
            <a:pPr algn="l">
              <a:lnSpc>
                <a:spcPts val="6009"/>
              </a:lnSpc>
            </a:pPr>
            <a:r>
              <a:rPr lang="en-US" sz="6603" spc="-264">
                <a:solidFill>
                  <a:srgbClr val="FFDE59"/>
                </a:solidFill>
                <a:latin typeface="TT Lakes Neue Expanded"/>
                <a:ea typeface="TT Lakes Neue Expanded"/>
                <a:cs typeface="TT Lakes Neue Expanded"/>
                <a:sym typeface="TT Lakes Neue Expanded"/>
              </a:rPr>
              <a:t>ARCHITECTURE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1028700" y="611864"/>
            <a:ext cx="2704510" cy="416836"/>
            <a:chOff x="0" y="0"/>
            <a:chExt cx="712299" cy="10978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712299" cy="109784"/>
            </a:xfrm>
            <a:custGeom>
              <a:avLst/>
              <a:gdLst/>
              <a:ahLst/>
              <a:cxnLst/>
              <a:rect r="r" b="b" t="t" l="l"/>
              <a:pathLst>
                <a:path h="109784" w="712299">
                  <a:moveTo>
                    <a:pt x="54892" y="0"/>
                  </a:moveTo>
                  <a:lnTo>
                    <a:pt x="657407" y="0"/>
                  </a:lnTo>
                  <a:cubicBezTo>
                    <a:pt x="671965" y="0"/>
                    <a:pt x="685927" y="5783"/>
                    <a:pt x="696221" y="16077"/>
                  </a:cubicBezTo>
                  <a:cubicBezTo>
                    <a:pt x="706516" y="26372"/>
                    <a:pt x="712299" y="40334"/>
                    <a:pt x="712299" y="54892"/>
                  </a:cubicBezTo>
                  <a:lnTo>
                    <a:pt x="712299" y="54892"/>
                  </a:lnTo>
                  <a:cubicBezTo>
                    <a:pt x="712299" y="85208"/>
                    <a:pt x="687723" y="109784"/>
                    <a:pt x="657407" y="109784"/>
                  </a:cubicBezTo>
                  <a:lnTo>
                    <a:pt x="54892" y="109784"/>
                  </a:lnTo>
                  <a:cubicBezTo>
                    <a:pt x="40334" y="109784"/>
                    <a:pt x="26372" y="104001"/>
                    <a:pt x="16077" y="93706"/>
                  </a:cubicBezTo>
                  <a:cubicBezTo>
                    <a:pt x="5783" y="83412"/>
                    <a:pt x="0" y="69450"/>
                    <a:pt x="0" y="54892"/>
                  </a:cubicBezTo>
                  <a:lnTo>
                    <a:pt x="0" y="54892"/>
                  </a:lnTo>
                  <a:cubicBezTo>
                    <a:pt x="0" y="40334"/>
                    <a:pt x="5783" y="26372"/>
                    <a:pt x="16077" y="16077"/>
                  </a:cubicBezTo>
                  <a:cubicBezTo>
                    <a:pt x="26372" y="5783"/>
                    <a:pt x="40334" y="0"/>
                    <a:pt x="54892" y="0"/>
                  </a:cubicBezTo>
                  <a:close/>
                </a:path>
              </a:pathLst>
            </a:custGeom>
            <a:solidFill>
              <a:srgbClr val="191919"/>
            </a:solidFill>
            <a:ln w="9525" cap="rnd">
              <a:solidFill>
                <a:srgbClr val="5B5B5B"/>
              </a:solidFill>
              <a:prstDash val="solid"/>
              <a:round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712299" cy="1478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3333495" y="720860"/>
            <a:ext cx="181129" cy="198844"/>
          </a:xfrm>
          <a:custGeom>
            <a:avLst/>
            <a:gdLst/>
            <a:ahLst/>
            <a:cxnLst/>
            <a:rect r="r" b="b" t="t" l="l"/>
            <a:pathLst>
              <a:path h="198844" w="181129">
                <a:moveTo>
                  <a:pt x="0" y="0"/>
                </a:moveTo>
                <a:lnTo>
                  <a:pt x="181129" y="0"/>
                </a:lnTo>
                <a:lnTo>
                  <a:pt x="181129" y="198844"/>
                </a:lnTo>
                <a:lnTo>
                  <a:pt x="0" y="19884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15558984" y="611864"/>
            <a:ext cx="1179483" cy="416836"/>
            <a:chOff x="0" y="0"/>
            <a:chExt cx="310646" cy="109784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310646" cy="109784"/>
            </a:xfrm>
            <a:custGeom>
              <a:avLst/>
              <a:gdLst/>
              <a:ahLst/>
              <a:cxnLst/>
              <a:rect r="r" b="b" t="t" l="l"/>
              <a:pathLst>
                <a:path h="109784" w="310646">
                  <a:moveTo>
                    <a:pt x="54892" y="0"/>
                  </a:moveTo>
                  <a:lnTo>
                    <a:pt x="255754" y="0"/>
                  </a:lnTo>
                  <a:cubicBezTo>
                    <a:pt x="286070" y="0"/>
                    <a:pt x="310646" y="24576"/>
                    <a:pt x="310646" y="54892"/>
                  </a:cubicBezTo>
                  <a:lnTo>
                    <a:pt x="310646" y="54892"/>
                  </a:lnTo>
                  <a:cubicBezTo>
                    <a:pt x="310646" y="69450"/>
                    <a:pt x="304862" y="83412"/>
                    <a:pt x="294568" y="93706"/>
                  </a:cubicBezTo>
                  <a:cubicBezTo>
                    <a:pt x="284274" y="104001"/>
                    <a:pt x="270312" y="109784"/>
                    <a:pt x="255754" y="109784"/>
                  </a:cubicBezTo>
                  <a:lnTo>
                    <a:pt x="54892" y="109784"/>
                  </a:lnTo>
                  <a:cubicBezTo>
                    <a:pt x="40334" y="109784"/>
                    <a:pt x="26372" y="104001"/>
                    <a:pt x="16077" y="93706"/>
                  </a:cubicBezTo>
                  <a:cubicBezTo>
                    <a:pt x="5783" y="83412"/>
                    <a:pt x="0" y="69450"/>
                    <a:pt x="0" y="54892"/>
                  </a:cubicBezTo>
                  <a:lnTo>
                    <a:pt x="0" y="54892"/>
                  </a:lnTo>
                  <a:cubicBezTo>
                    <a:pt x="0" y="40334"/>
                    <a:pt x="5783" y="26372"/>
                    <a:pt x="16077" y="16077"/>
                  </a:cubicBezTo>
                  <a:cubicBezTo>
                    <a:pt x="26372" y="5783"/>
                    <a:pt x="40334" y="0"/>
                    <a:pt x="54892" y="0"/>
                  </a:cubicBezTo>
                  <a:close/>
                </a:path>
              </a:pathLst>
            </a:custGeom>
            <a:solidFill>
              <a:srgbClr val="191919"/>
            </a:solidFill>
            <a:ln w="9525" cap="rnd">
              <a:solidFill>
                <a:srgbClr val="5B5B5B"/>
              </a:solidFill>
              <a:prstDash val="solid"/>
              <a:round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310646" cy="1478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16843682" y="613082"/>
            <a:ext cx="415618" cy="415618"/>
          </a:xfrm>
          <a:custGeom>
            <a:avLst/>
            <a:gdLst/>
            <a:ahLst/>
            <a:cxnLst/>
            <a:rect r="r" b="b" t="t" l="l"/>
            <a:pathLst>
              <a:path h="415618" w="415618">
                <a:moveTo>
                  <a:pt x="0" y="0"/>
                </a:moveTo>
                <a:lnTo>
                  <a:pt x="415618" y="0"/>
                </a:lnTo>
                <a:lnTo>
                  <a:pt x="415618" y="415618"/>
                </a:lnTo>
                <a:lnTo>
                  <a:pt x="0" y="41561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15742113" y="685662"/>
            <a:ext cx="813226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FFDE59"/>
                </a:solidFill>
                <a:latin typeface="Open Sauce"/>
                <a:ea typeface="Open Sauce"/>
                <a:cs typeface="Open Sauce"/>
                <a:sym typeface="Open Sauce"/>
              </a:rPr>
              <a:t>Contact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4767400" y="679039"/>
            <a:ext cx="960485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5B5B5B"/>
                </a:solidFill>
                <a:latin typeface="Open Sauce"/>
                <a:ea typeface="Open Sauce"/>
                <a:cs typeface="Open Sauce"/>
                <a:sym typeface="Open Sauce"/>
              </a:rPr>
              <a:t>Introduction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107416" y="679039"/>
            <a:ext cx="1375748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5B5B5B"/>
                </a:solidFill>
                <a:latin typeface="Open Sauce"/>
                <a:ea typeface="Open Sauce"/>
                <a:cs typeface="Open Sauce"/>
                <a:sym typeface="Open Sauce"/>
              </a:rPr>
              <a:t>Fault tolerance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6185362" y="692285"/>
            <a:ext cx="1385526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FFDE59"/>
                </a:solidFill>
                <a:latin typeface="Open Sauce"/>
                <a:ea typeface="Open Sauce"/>
                <a:cs typeface="Open Sauce"/>
                <a:sym typeface="Open Sauce"/>
              </a:rPr>
              <a:t>Architecture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8028088" y="692285"/>
            <a:ext cx="622129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5B5B5B"/>
                </a:solidFill>
                <a:latin typeface="Open Sauce"/>
                <a:ea typeface="Open Sauce"/>
                <a:cs typeface="Open Sauce"/>
                <a:sym typeface="Open Sauce"/>
              </a:rPr>
              <a:t>Demo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0940365" y="692285"/>
            <a:ext cx="1066672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5B5B5B"/>
                </a:solidFill>
                <a:latin typeface="Open Sauce"/>
                <a:ea typeface="Open Sauce"/>
                <a:cs typeface="Open Sauce"/>
                <a:sym typeface="Open Sauce"/>
              </a:rPr>
              <a:t>Beneficiaries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2464236" y="692285"/>
            <a:ext cx="928073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5B5B5B"/>
                </a:solidFill>
                <a:latin typeface="Open Sauce"/>
                <a:ea typeface="Open Sauce"/>
                <a:cs typeface="Open Sauce"/>
                <a:sym typeface="Open Sauce"/>
              </a:rPr>
              <a:t>Conclusion</a:t>
            </a:r>
          </a:p>
        </p:txBody>
      </p:sp>
      <p:grpSp>
        <p:nvGrpSpPr>
          <p:cNvPr name="Group 26" id="26"/>
          <p:cNvGrpSpPr/>
          <p:nvPr/>
        </p:nvGrpSpPr>
        <p:grpSpPr>
          <a:xfrm rot="0">
            <a:off x="12344378" y="2438031"/>
            <a:ext cx="6258499" cy="6718350"/>
            <a:chOff x="0" y="0"/>
            <a:chExt cx="8344666" cy="8957799"/>
          </a:xfrm>
        </p:grpSpPr>
        <p:sp>
          <p:nvSpPr>
            <p:cNvPr name="Freeform 27" id="27"/>
            <p:cNvSpPr/>
            <p:nvPr/>
          </p:nvSpPr>
          <p:spPr>
            <a:xfrm flipH="true" flipV="false" rot="0">
              <a:off x="2104359" y="1494639"/>
              <a:ext cx="6240307" cy="6240307"/>
            </a:xfrm>
            <a:custGeom>
              <a:avLst/>
              <a:gdLst/>
              <a:ahLst/>
              <a:cxnLst/>
              <a:rect r="r" b="b" t="t" l="l"/>
              <a:pathLst>
                <a:path h="6240307" w="6240307">
                  <a:moveTo>
                    <a:pt x="6240307" y="0"/>
                  </a:moveTo>
                  <a:lnTo>
                    <a:pt x="0" y="0"/>
                  </a:lnTo>
                  <a:lnTo>
                    <a:pt x="0" y="6240307"/>
                  </a:lnTo>
                  <a:lnTo>
                    <a:pt x="6240307" y="6240307"/>
                  </a:lnTo>
                  <a:lnTo>
                    <a:pt x="6240307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28" id="28"/>
            <p:cNvGrpSpPr/>
            <p:nvPr/>
          </p:nvGrpSpPr>
          <p:grpSpPr>
            <a:xfrm rot="0">
              <a:off x="0" y="0"/>
              <a:ext cx="7018833" cy="8957799"/>
              <a:chOff x="0" y="0"/>
              <a:chExt cx="815551" cy="1040848"/>
            </a:xfrm>
          </p:grpSpPr>
          <p:sp>
            <p:nvSpPr>
              <p:cNvPr name="Freeform 29" id="29"/>
              <p:cNvSpPr/>
              <p:nvPr/>
            </p:nvSpPr>
            <p:spPr>
              <a:xfrm flipH="false" flipV="false" rot="0">
                <a:off x="0" y="0"/>
                <a:ext cx="815551" cy="1040848"/>
              </a:xfrm>
              <a:custGeom>
                <a:avLst/>
                <a:gdLst/>
                <a:ahLst/>
                <a:cxnLst/>
                <a:rect r="r" b="b" t="t" l="l"/>
                <a:pathLst>
                  <a:path h="1040848" w="815551">
                    <a:moveTo>
                      <a:pt x="36767" y="0"/>
                    </a:moveTo>
                    <a:lnTo>
                      <a:pt x="778783" y="0"/>
                    </a:lnTo>
                    <a:cubicBezTo>
                      <a:pt x="799089" y="0"/>
                      <a:pt x="815551" y="16461"/>
                      <a:pt x="815551" y="36767"/>
                    </a:cubicBezTo>
                    <a:lnTo>
                      <a:pt x="815551" y="1004081"/>
                    </a:lnTo>
                    <a:cubicBezTo>
                      <a:pt x="815551" y="1024387"/>
                      <a:pt x="799089" y="1040848"/>
                      <a:pt x="778783" y="1040848"/>
                    </a:cubicBezTo>
                    <a:lnTo>
                      <a:pt x="36767" y="1040848"/>
                    </a:lnTo>
                    <a:cubicBezTo>
                      <a:pt x="16461" y="1040848"/>
                      <a:pt x="0" y="1024387"/>
                      <a:pt x="0" y="1004081"/>
                    </a:cubicBezTo>
                    <a:lnTo>
                      <a:pt x="0" y="36767"/>
                    </a:lnTo>
                    <a:cubicBezTo>
                      <a:pt x="0" y="16461"/>
                      <a:pt x="16461" y="0"/>
                      <a:pt x="36767" y="0"/>
                    </a:cubicBezTo>
                    <a:close/>
                  </a:path>
                </a:pathLst>
              </a:custGeom>
              <a:blipFill>
                <a:blip r:embed="rId8"/>
                <a:stretch>
                  <a:fillRect l="-13812" t="0" r="-13812" b="0"/>
                </a:stretch>
              </a:blipFill>
            </p:spPr>
          </p:sp>
        </p:grpSp>
      </p:grpSp>
    </p:spTree>
  </p:cSld>
  <p:clrMapOvr>
    <a:masterClrMapping/>
  </p:clrMapOvr>
  <p:transition spd="fast">
    <p:fade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91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611864"/>
            <a:ext cx="2704510" cy="416836"/>
            <a:chOff x="0" y="0"/>
            <a:chExt cx="712299" cy="10978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12299" cy="109784"/>
            </a:xfrm>
            <a:custGeom>
              <a:avLst/>
              <a:gdLst/>
              <a:ahLst/>
              <a:cxnLst/>
              <a:rect r="r" b="b" t="t" l="l"/>
              <a:pathLst>
                <a:path h="109784" w="712299">
                  <a:moveTo>
                    <a:pt x="54892" y="0"/>
                  </a:moveTo>
                  <a:lnTo>
                    <a:pt x="657407" y="0"/>
                  </a:lnTo>
                  <a:cubicBezTo>
                    <a:pt x="671965" y="0"/>
                    <a:pt x="685927" y="5783"/>
                    <a:pt x="696221" y="16077"/>
                  </a:cubicBezTo>
                  <a:cubicBezTo>
                    <a:pt x="706516" y="26372"/>
                    <a:pt x="712299" y="40334"/>
                    <a:pt x="712299" y="54892"/>
                  </a:cubicBezTo>
                  <a:lnTo>
                    <a:pt x="712299" y="54892"/>
                  </a:lnTo>
                  <a:cubicBezTo>
                    <a:pt x="712299" y="85208"/>
                    <a:pt x="687723" y="109784"/>
                    <a:pt x="657407" y="109784"/>
                  </a:cubicBezTo>
                  <a:lnTo>
                    <a:pt x="54892" y="109784"/>
                  </a:lnTo>
                  <a:cubicBezTo>
                    <a:pt x="40334" y="109784"/>
                    <a:pt x="26372" y="104001"/>
                    <a:pt x="16077" y="93706"/>
                  </a:cubicBezTo>
                  <a:cubicBezTo>
                    <a:pt x="5783" y="83412"/>
                    <a:pt x="0" y="69450"/>
                    <a:pt x="0" y="54892"/>
                  </a:cubicBezTo>
                  <a:lnTo>
                    <a:pt x="0" y="54892"/>
                  </a:lnTo>
                  <a:cubicBezTo>
                    <a:pt x="0" y="40334"/>
                    <a:pt x="5783" y="26372"/>
                    <a:pt x="16077" y="16077"/>
                  </a:cubicBezTo>
                  <a:cubicBezTo>
                    <a:pt x="26372" y="5783"/>
                    <a:pt x="40334" y="0"/>
                    <a:pt x="54892" y="0"/>
                  </a:cubicBezTo>
                  <a:close/>
                </a:path>
              </a:pathLst>
            </a:custGeom>
            <a:solidFill>
              <a:srgbClr val="191919"/>
            </a:solidFill>
            <a:ln w="9525" cap="rnd">
              <a:solidFill>
                <a:srgbClr val="5B5B5B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712299" cy="1478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3333495" y="720860"/>
            <a:ext cx="181129" cy="198844"/>
          </a:xfrm>
          <a:custGeom>
            <a:avLst/>
            <a:gdLst/>
            <a:ahLst/>
            <a:cxnLst/>
            <a:rect r="r" b="b" t="t" l="l"/>
            <a:pathLst>
              <a:path h="198844" w="181129">
                <a:moveTo>
                  <a:pt x="0" y="0"/>
                </a:moveTo>
                <a:lnTo>
                  <a:pt x="181129" y="0"/>
                </a:lnTo>
                <a:lnTo>
                  <a:pt x="181129" y="198844"/>
                </a:lnTo>
                <a:lnTo>
                  <a:pt x="0" y="1988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5558984" y="611864"/>
            <a:ext cx="1179483" cy="416836"/>
            <a:chOff x="0" y="0"/>
            <a:chExt cx="310646" cy="10978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10646" cy="109784"/>
            </a:xfrm>
            <a:custGeom>
              <a:avLst/>
              <a:gdLst/>
              <a:ahLst/>
              <a:cxnLst/>
              <a:rect r="r" b="b" t="t" l="l"/>
              <a:pathLst>
                <a:path h="109784" w="310646">
                  <a:moveTo>
                    <a:pt x="54892" y="0"/>
                  </a:moveTo>
                  <a:lnTo>
                    <a:pt x="255754" y="0"/>
                  </a:lnTo>
                  <a:cubicBezTo>
                    <a:pt x="286070" y="0"/>
                    <a:pt x="310646" y="24576"/>
                    <a:pt x="310646" y="54892"/>
                  </a:cubicBezTo>
                  <a:lnTo>
                    <a:pt x="310646" y="54892"/>
                  </a:lnTo>
                  <a:cubicBezTo>
                    <a:pt x="310646" y="69450"/>
                    <a:pt x="304862" y="83412"/>
                    <a:pt x="294568" y="93706"/>
                  </a:cubicBezTo>
                  <a:cubicBezTo>
                    <a:pt x="284274" y="104001"/>
                    <a:pt x="270312" y="109784"/>
                    <a:pt x="255754" y="109784"/>
                  </a:cubicBezTo>
                  <a:lnTo>
                    <a:pt x="54892" y="109784"/>
                  </a:lnTo>
                  <a:cubicBezTo>
                    <a:pt x="40334" y="109784"/>
                    <a:pt x="26372" y="104001"/>
                    <a:pt x="16077" y="93706"/>
                  </a:cubicBezTo>
                  <a:cubicBezTo>
                    <a:pt x="5783" y="83412"/>
                    <a:pt x="0" y="69450"/>
                    <a:pt x="0" y="54892"/>
                  </a:cubicBezTo>
                  <a:lnTo>
                    <a:pt x="0" y="54892"/>
                  </a:lnTo>
                  <a:cubicBezTo>
                    <a:pt x="0" y="40334"/>
                    <a:pt x="5783" y="26372"/>
                    <a:pt x="16077" y="16077"/>
                  </a:cubicBezTo>
                  <a:cubicBezTo>
                    <a:pt x="26372" y="5783"/>
                    <a:pt x="40334" y="0"/>
                    <a:pt x="54892" y="0"/>
                  </a:cubicBezTo>
                  <a:close/>
                </a:path>
              </a:pathLst>
            </a:custGeom>
            <a:solidFill>
              <a:srgbClr val="191919"/>
            </a:solidFill>
            <a:ln w="9525" cap="rnd">
              <a:solidFill>
                <a:srgbClr val="5B5B5B"/>
              </a:soli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310646" cy="1478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6843682" y="613082"/>
            <a:ext cx="415618" cy="415618"/>
          </a:xfrm>
          <a:custGeom>
            <a:avLst/>
            <a:gdLst/>
            <a:ahLst/>
            <a:cxnLst/>
            <a:rect r="r" b="b" t="t" l="l"/>
            <a:pathLst>
              <a:path h="415618" w="415618">
                <a:moveTo>
                  <a:pt x="0" y="0"/>
                </a:moveTo>
                <a:lnTo>
                  <a:pt x="415618" y="0"/>
                </a:lnTo>
                <a:lnTo>
                  <a:pt x="415618" y="415618"/>
                </a:lnTo>
                <a:lnTo>
                  <a:pt x="0" y="41561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895350" y="9910984"/>
            <a:ext cx="262557" cy="203839"/>
          </a:xfrm>
          <a:custGeom>
            <a:avLst/>
            <a:gdLst/>
            <a:ahLst/>
            <a:cxnLst/>
            <a:rect r="r" b="b" t="t" l="l"/>
            <a:pathLst>
              <a:path h="203839" w="262557">
                <a:moveTo>
                  <a:pt x="0" y="0"/>
                </a:moveTo>
                <a:lnTo>
                  <a:pt x="262557" y="0"/>
                </a:lnTo>
                <a:lnTo>
                  <a:pt x="262557" y="203840"/>
                </a:lnTo>
                <a:lnTo>
                  <a:pt x="0" y="20384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127144" y="1356377"/>
            <a:ext cx="15867528" cy="8528796"/>
          </a:xfrm>
          <a:custGeom>
            <a:avLst/>
            <a:gdLst/>
            <a:ahLst/>
            <a:cxnLst/>
            <a:rect r="r" b="b" t="t" l="l"/>
            <a:pathLst>
              <a:path h="8528796" w="15867528">
                <a:moveTo>
                  <a:pt x="0" y="0"/>
                </a:moveTo>
                <a:lnTo>
                  <a:pt x="15867528" y="0"/>
                </a:lnTo>
                <a:lnTo>
                  <a:pt x="15867528" y="8528796"/>
                </a:lnTo>
                <a:lnTo>
                  <a:pt x="0" y="852879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739" r="0" b="-739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true" rot="0">
            <a:off x="895350" y="1152537"/>
            <a:ext cx="262557" cy="203839"/>
          </a:xfrm>
          <a:custGeom>
            <a:avLst/>
            <a:gdLst/>
            <a:ahLst/>
            <a:cxnLst/>
            <a:rect r="r" b="b" t="t" l="l"/>
            <a:pathLst>
              <a:path h="203839" w="262557">
                <a:moveTo>
                  <a:pt x="0" y="203840"/>
                </a:moveTo>
                <a:lnTo>
                  <a:pt x="262557" y="203840"/>
                </a:lnTo>
                <a:lnTo>
                  <a:pt x="262557" y="0"/>
                </a:lnTo>
                <a:lnTo>
                  <a:pt x="0" y="0"/>
                </a:lnTo>
                <a:lnTo>
                  <a:pt x="0" y="20384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true" flipV="true" rot="0">
            <a:off x="16994672" y="1152537"/>
            <a:ext cx="262557" cy="203839"/>
          </a:xfrm>
          <a:custGeom>
            <a:avLst/>
            <a:gdLst/>
            <a:ahLst/>
            <a:cxnLst/>
            <a:rect r="r" b="b" t="t" l="l"/>
            <a:pathLst>
              <a:path h="203839" w="262557">
                <a:moveTo>
                  <a:pt x="262556" y="203840"/>
                </a:moveTo>
                <a:lnTo>
                  <a:pt x="0" y="203840"/>
                </a:lnTo>
                <a:lnTo>
                  <a:pt x="0" y="0"/>
                </a:lnTo>
                <a:lnTo>
                  <a:pt x="262556" y="0"/>
                </a:lnTo>
                <a:lnTo>
                  <a:pt x="262556" y="20384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true" flipV="false" rot="0">
            <a:off x="17125950" y="9910984"/>
            <a:ext cx="262557" cy="203839"/>
          </a:xfrm>
          <a:custGeom>
            <a:avLst/>
            <a:gdLst/>
            <a:ahLst/>
            <a:cxnLst/>
            <a:rect r="r" b="b" t="t" l="l"/>
            <a:pathLst>
              <a:path h="203839" w="262557">
                <a:moveTo>
                  <a:pt x="262557" y="0"/>
                </a:moveTo>
                <a:lnTo>
                  <a:pt x="0" y="0"/>
                </a:lnTo>
                <a:lnTo>
                  <a:pt x="0" y="203840"/>
                </a:lnTo>
                <a:lnTo>
                  <a:pt x="262557" y="203840"/>
                </a:lnTo>
                <a:lnTo>
                  <a:pt x="262557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5742113" y="685662"/>
            <a:ext cx="813226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FFDE59"/>
                </a:solidFill>
                <a:latin typeface="Open Sauce"/>
                <a:ea typeface="Open Sauce"/>
                <a:cs typeface="Open Sauce"/>
                <a:sym typeface="Open Sauce"/>
              </a:rPr>
              <a:t>Contact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4767400" y="679039"/>
            <a:ext cx="960485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5B5B5B"/>
                </a:solidFill>
                <a:latin typeface="Open Sauce"/>
                <a:ea typeface="Open Sauce"/>
                <a:cs typeface="Open Sauce"/>
                <a:sym typeface="Open Sauce"/>
              </a:rPr>
              <a:t>Introduction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107416" y="679039"/>
            <a:ext cx="1375748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5B5B5B"/>
                </a:solidFill>
                <a:latin typeface="Open Sauce"/>
                <a:ea typeface="Open Sauce"/>
                <a:cs typeface="Open Sauce"/>
                <a:sym typeface="Open Sauce"/>
              </a:rPr>
              <a:t>Fault tolerance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6185362" y="692285"/>
            <a:ext cx="1385526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FFDE59"/>
                </a:solidFill>
                <a:latin typeface="Open Sauce"/>
                <a:ea typeface="Open Sauce"/>
                <a:cs typeface="Open Sauce"/>
                <a:sym typeface="Open Sauce"/>
              </a:rPr>
              <a:t>Architecture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8028088" y="692285"/>
            <a:ext cx="622129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5B5B5B"/>
                </a:solidFill>
                <a:latin typeface="Open Sauce"/>
                <a:ea typeface="Open Sauce"/>
                <a:cs typeface="Open Sauce"/>
                <a:sym typeface="Open Sauce"/>
              </a:rPr>
              <a:t>Demo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940365" y="692285"/>
            <a:ext cx="1066672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5B5B5B"/>
                </a:solidFill>
                <a:latin typeface="Open Sauce"/>
                <a:ea typeface="Open Sauce"/>
                <a:cs typeface="Open Sauce"/>
                <a:sym typeface="Open Sauce"/>
              </a:rPr>
              <a:t>Beneficiaries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2464236" y="692285"/>
            <a:ext cx="928073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5B5B5B"/>
                </a:solidFill>
                <a:latin typeface="Open Sauce"/>
                <a:ea typeface="Open Sauce"/>
                <a:cs typeface="Open Sauce"/>
                <a:sym typeface="Open Sauce"/>
              </a:rPr>
              <a:t>Conclusion</a:t>
            </a:r>
          </a:p>
        </p:txBody>
      </p:sp>
    </p:spTree>
  </p:cSld>
  <p:clrMapOvr>
    <a:masterClrMapping/>
  </p:clrMapOvr>
  <p:transition spd="fast">
    <p:fade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91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611864"/>
            <a:ext cx="2704510" cy="416836"/>
            <a:chOff x="0" y="0"/>
            <a:chExt cx="712299" cy="10978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12299" cy="109784"/>
            </a:xfrm>
            <a:custGeom>
              <a:avLst/>
              <a:gdLst/>
              <a:ahLst/>
              <a:cxnLst/>
              <a:rect r="r" b="b" t="t" l="l"/>
              <a:pathLst>
                <a:path h="109784" w="712299">
                  <a:moveTo>
                    <a:pt x="54892" y="0"/>
                  </a:moveTo>
                  <a:lnTo>
                    <a:pt x="657407" y="0"/>
                  </a:lnTo>
                  <a:cubicBezTo>
                    <a:pt x="671965" y="0"/>
                    <a:pt x="685927" y="5783"/>
                    <a:pt x="696221" y="16077"/>
                  </a:cubicBezTo>
                  <a:cubicBezTo>
                    <a:pt x="706516" y="26372"/>
                    <a:pt x="712299" y="40334"/>
                    <a:pt x="712299" y="54892"/>
                  </a:cubicBezTo>
                  <a:lnTo>
                    <a:pt x="712299" y="54892"/>
                  </a:lnTo>
                  <a:cubicBezTo>
                    <a:pt x="712299" y="85208"/>
                    <a:pt x="687723" y="109784"/>
                    <a:pt x="657407" y="109784"/>
                  </a:cubicBezTo>
                  <a:lnTo>
                    <a:pt x="54892" y="109784"/>
                  </a:lnTo>
                  <a:cubicBezTo>
                    <a:pt x="40334" y="109784"/>
                    <a:pt x="26372" y="104001"/>
                    <a:pt x="16077" y="93706"/>
                  </a:cubicBezTo>
                  <a:cubicBezTo>
                    <a:pt x="5783" y="83412"/>
                    <a:pt x="0" y="69450"/>
                    <a:pt x="0" y="54892"/>
                  </a:cubicBezTo>
                  <a:lnTo>
                    <a:pt x="0" y="54892"/>
                  </a:lnTo>
                  <a:cubicBezTo>
                    <a:pt x="0" y="40334"/>
                    <a:pt x="5783" y="26372"/>
                    <a:pt x="16077" y="16077"/>
                  </a:cubicBezTo>
                  <a:cubicBezTo>
                    <a:pt x="26372" y="5783"/>
                    <a:pt x="40334" y="0"/>
                    <a:pt x="54892" y="0"/>
                  </a:cubicBezTo>
                  <a:close/>
                </a:path>
              </a:pathLst>
            </a:custGeom>
            <a:solidFill>
              <a:srgbClr val="191919"/>
            </a:solidFill>
            <a:ln w="9525" cap="rnd">
              <a:solidFill>
                <a:srgbClr val="5B5B5B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712299" cy="1478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3333495" y="720860"/>
            <a:ext cx="181129" cy="198844"/>
          </a:xfrm>
          <a:custGeom>
            <a:avLst/>
            <a:gdLst/>
            <a:ahLst/>
            <a:cxnLst/>
            <a:rect r="r" b="b" t="t" l="l"/>
            <a:pathLst>
              <a:path h="198844" w="181129">
                <a:moveTo>
                  <a:pt x="0" y="0"/>
                </a:moveTo>
                <a:lnTo>
                  <a:pt x="181129" y="0"/>
                </a:lnTo>
                <a:lnTo>
                  <a:pt x="181129" y="198844"/>
                </a:lnTo>
                <a:lnTo>
                  <a:pt x="0" y="1988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5558984" y="611864"/>
            <a:ext cx="1179483" cy="416836"/>
            <a:chOff x="0" y="0"/>
            <a:chExt cx="310646" cy="10978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10646" cy="109784"/>
            </a:xfrm>
            <a:custGeom>
              <a:avLst/>
              <a:gdLst/>
              <a:ahLst/>
              <a:cxnLst/>
              <a:rect r="r" b="b" t="t" l="l"/>
              <a:pathLst>
                <a:path h="109784" w="310646">
                  <a:moveTo>
                    <a:pt x="54892" y="0"/>
                  </a:moveTo>
                  <a:lnTo>
                    <a:pt x="255754" y="0"/>
                  </a:lnTo>
                  <a:cubicBezTo>
                    <a:pt x="286070" y="0"/>
                    <a:pt x="310646" y="24576"/>
                    <a:pt x="310646" y="54892"/>
                  </a:cubicBezTo>
                  <a:lnTo>
                    <a:pt x="310646" y="54892"/>
                  </a:lnTo>
                  <a:cubicBezTo>
                    <a:pt x="310646" y="69450"/>
                    <a:pt x="304862" y="83412"/>
                    <a:pt x="294568" y="93706"/>
                  </a:cubicBezTo>
                  <a:cubicBezTo>
                    <a:pt x="284274" y="104001"/>
                    <a:pt x="270312" y="109784"/>
                    <a:pt x="255754" y="109784"/>
                  </a:cubicBezTo>
                  <a:lnTo>
                    <a:pt x="54892" y="109784"/>
                  </a:lnTo>
                  <a:cubicBezTo>
                    <a:pt x="40334" y="109784"/>
                    <a:pt x="26372" y="104001"/>
                    <a:pt x="16077" y="93706"/>
                  </a:cubicBezTo>
                  <a:cubicBezTo>
                    <a:pt x="5783" y="83412"/>
                    <a:pt x="0" y="69450"/>
                    <a:pt x="0" y="54892"/>
                  </a:cubicBezTo>
                  <a:lnTo>
                    <a:pt x="0" y="54892"/>
                  </a:lnTo>
                  <a:cubicBezTo>
                    <a:pt x="0" y="40334"/>
                    <a:pt x="5783" y="26372"/>
                    <a:pt x="16077" y="16077"/>
                  </a:cubicBezTo>
                  <a:cubicBezTo>
                    <a:pt x="26372" y="5783"/>
                    <a:pt x="40334" y="0"/>
                    <a:pt x="54892" y="0"/>
                  </a:cubicBezTo>
                  <a:close/>
                </a:path>
              </a:pathLst>
            </a:custGeom>
            <a:solidFill>
              <a:srgbClr val="191919"/>
            </a:solidFill>
            <a:ln w="9525" cap="rnd">
              <a:solidFill>
                <a:srgbClr val="5B5B5B"/>
              </a:soli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310646" cy="1478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6843682" y="613082"/>
            <a:ext cx="415618" cy="415618"/>
          </a:xfrm>
          <a:custGeom>
            <a:avLst/>
            <a:gdLst/>
            <a:ahLst/>
            <a:cxnLst/>
            <a:rect r="r" b="b" t="t" l="l"/>
            <a:pathLst>
              <a:path h="415618" w="415618">
                <a:moveTo>
                  <a:pt x="0" y="0"/>
                </a:moveTo>
                <a:lnTo>
                  <a:pt x="415618" y="0"/>
                </a:lnTo>
                <a:lnTo>
                  <a:pt x="415618" y="415618"/>
                </a:lnTo>
                <a:lnTo>
                  <a:pt x="0" y="41561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159978" y="9910984"/>
            <a:ext cx="262557" cy="203839"/>
          </a:xfrm>
          <a:custGeom>
            <a:avLst/>
            <a:gdLst/>
            <a:ahLst/>
            <a:cxnLst/>
            <a:rect r="r" b="b" t="t" l="l"/>
            <a:pathLst>
              <a:path h="203839" w="262557">
                <a:moveTo>
                  <a:pt x="0" y="0"/>
                </a:moveTo>
                <a:lnTo>
                  <a:pt x="262557" y="0"/>
                </a:lnTo>
                <a:lnTo>
                  <a:pt x="262557" y="203840"/>
                </a:lnTo>
                <a:lnTo>
                  <a:pt x="0" y="20384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true" rot="0">
            <a:off x="1009650" y="1152537"/>
            <a:ext cx="262557" cy="203839"/>
          </a:xfrm>
          <a:custGeom>
            <a:avLst/>
            <a:gdLst/>
            <a:ahLst/>
            <a:cxnLst/>
            <a:rect r="r" b="b" t="t" l="l"/>
            <a:pathLst>
              <a:path h="203839" w="262557">
                <a:moveTo>
                  <a:pt x="0" y="203840"/>
                </a:moveTo>
                <a:lnTo>
                  <a:pt x="262557" y="203840"/>
                </a:lnTo>
                <a:lnTo>
                  <a:pt x="262557" y="0"/>
                </a:lnTo>
                <a:lnTo>
                  <a:pt x="0" y="0"/>
                </a:lnTo>
                <a:lnTo>
                  <a:pt x="0" y="20384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true" flipV="true" rot="0">
            <a:off x="17259300" y="1152537"/>
            <a:ext cx="262557" cy="203839"/>
          </a:xfrm>
          <a:custGeom>
            <a:avLst/>
            <a:gdLst/>
            <a:ahLst/>
            <a:cxnLst/>
            <a:rect r="r" b="b" t="t" l="l"/>
            <a:pathLst>
              <a:path h="203839" w="262557">
                <a:moveTo>
                  <a:pt x="262557" y="203840"/>
                </a:moveTo>
                <a:lnTo>
                  <a:pt x="0" y="203840"/>
                </a:lnTo>
                <a:lnTo>
                  <a:pt x="0" y="0"/>
                </a:lnTo>
                <a:lnTo>
                  <a:pt x="262557" y="0"/>
                </a:lnTo>
                <a:lnTo>
                  <a:pt x="262557" y="20384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true" flipV="false" rot="0">
            <a:off x="16432096" y="4422399"/>
            <a:ext cx="4250283" cy="4250283"/>
          </a:xfrm>
          <a:custGeom>
            <a:avLst/>
            <a:gdLst/>
            <a:ahLst/>
            <a:cxnLst/>
            <a:rect r="r" b="b" t="t" l="l"/>
            <a:pathLst>
              <a:path h="4250283" w="4250283">
                <a:moveTo>
                  <a:pt x="4250283" y="0"/>
                </a:moveTo>
                <a:lnTo>
                  <a:pt x="0" y="0"/>
                </a:lnTo>
                <a:lnTo>
                  <a:pt x="0" y="4250283"/>
                </a:lnTo>
                <a:lnTo>
                  <a:pt x="4250283" y="4250283"/>
                </a:lnTo>
                <a:lnTo>
                  <a:pt x="4250283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true" flipV="false" rot="0">
            <a:off x="17390578" y="9910984"/>
            <a:ext cx="262557" cy="203839"/>
          </a:xfrm>
          <a:custGeom>
            <a:avLst/>
            <a:gdLst/>
            <a:ahLst/>
            <a:cxnLst/>
            <a:rect r="r" b="b" t="t" l="l"/>
            <a:pathLst>
              <a:path h="203839" w="262557">
                <a:moveTo>
                  <a:pt x="262557" y="0"/>
                </a:moveTo>
                <a:lnTo>
                  <a:pt x="0" y="0"/>
                </a:lnTo>
                <a:lnTo>
                  <a:pt x="0" y="203840"/>
                </a:lnTo>
                <a:lnTo>
                  <a:pt x="262557" y="203840"/>
                </a:lnTo>
                <a:lnTo>
                  <a:pt x="262557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1161191" y="3664961"/>
            <a:ext cx="7363219" cy="1833268"/>
            <a:chOff x="0" y="0"/>
            <a:chExt cx="1738714" cy="432899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738714" cy="432899"/>
            </a:xfrm>
            <a:custGeom>
              <a:avLst/>
              <a:gdLst/>
              <a:ahLst/>
              <a:cxnLst/>
              <a:rect r="r" b="b" t="t" l="l"/>
              <a:pathLst>
                <a:path h="432899" w="1738714">
                  <a:moveTo>
                    <a:pt x="26286" y="0"/>
                  </a:moveTo>
                  <a:lnTo>
                    <a:pt x="1712428" y="0"/>
                  </a:lnTo>
                  <a:cubicBezTo>
                    <a:pt x="1719400" y="0"/>
                    <a:pt x="1726086" y="2769"/>
                    <a:pt x="1731015" y="7699"/>
                  </a:cubicBezTo>
                  <a:cubicBezTo>
                    <a:pt x="1735945" y="12628"/>
                    <a:pt x="1738714" y="19314"/>
                    <a:pt x="1738714" y="26286"/>
                  </a:cubicBezTo>
                  <a:lnTo>
                    <a:pt x="1738714" y="406613"/>
                  </a:lnTo>
                  <a:cubicBezTo>
                    <a:pt x="1738714" y="421130"/>
                    <a:pt x="1726946" y="432899"/>
                    <a:pt x="1712428" y="432899"/>
                  </a:cubicBezTo>
                  <a:lnTo>
                    <a:pt x="26286" y="432899"/>
                  </a:lnTo>
                  <a:cubicBezTo>
                    <a:pt x="19314" y="432899"/>
                    <a:pt x="12628" y="430129"/>
                    <a:pt x="7699" y="425200"/>
                  </a:cubicBezTo>
                  <a:cubicBezTo>
                    <a:pt x="2769" y="420270"/>
                    <a:pt x="0" y="413584"/>
                    <a:pt x="0" y="406613"/>
                  </a:cubicBezTo>
                  <a:lnTo>
                    <a:pt x="0" y="26286"/>
                  </a:lnTo>
                  <a:cubicBezTo>
                    <a:pt x="0" y="19314"/>
                    <a:pt x="2769" y="12628"/>
                    <a:pt x="7699" y="7699"/>
                  </a:cubicBezTo>
                  <a:cubicBezTo>
                    <a:pt x="12628" y="2769"/>
                    <a:pt x="19314" y="0"/>
                    <a:pt x="26286" y="0"/>
                  </a:cubicBezTo>
                  <a:close/>
                </a:path>
              </a:pathLst>
            </a:custGeom>
            <a:solidFill>
              <a:srgbClr val="191919"/>
            </a:solidFill>
            <a:ln w="9525" cap="rnd">
              <a:solidFill>
                <a:srgbClr val="5B5B5B"/>
              </a:solidFill>
              <a:prstDash val="solid"/>
              <a:round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1738714" cy="470999"/>
            </a:xfrm>
            <a:prstGeom prst="rect">
              <a:avLst/>
            </a:prstGeom>
          </p:spPr>
          <p:txBody>
            <a:bodyPr anchor="ctr" rtlCol="false" tIns="56660" lIns="56660" bIns="56660" rIns="56660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140928" y="4194079"/>
            <a:ext cx="81050" cy="775031"/>
            <a:chOff x="0" y="0"/>
            <a:chExt cx="19139" cy="183012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9139" cy="183012"/>
            </a:xfrm>
            <a:custGeom>
              <a:avLst/>
              <a:gdLst/>
              <a:ahLst/>
              <a:cxnLst/>
              <a:rect r="r" b="b" t="t" l="l"/>
              <a:pathLst>
                <a:path h="183012" w="19139">
                  <a:moveTo>
                    <a:pt x="9569" y="0"/>
                  </a:moveTo>
                  <a:lnTo>
                    <a:pt x="9569" y="0"/>
                  </a:lnTo>
                  <a:cubicBezTo>
                    <a:pt x="14854" y="0"/>
                    <a:pt x="19139" y="4284"/>
                    <a:pt x="19139" y="9569"/>
                  </a:cubicBezTo>
                  <a:lnTo>
                    <a:pt x="19139" y="173443"/>
                  </a:lnTo>
                  <a:cubicBezTo>
                    <a:pt x="19139" y="175981"/>
                    <a:pt x="18130" y="178415"/>
                    <a:pt x="16336" y="180209"/>
                  </a:cubicBezTo>
                  <a:cubicBezTo>
                    <a:pt x="14541" y="182004"/>
                    <a:pt x="12107" y="183012"/>
                    <a:pt x="9569" y="183012"/>
                  </a:cubicBezTo>
                  <a:lnTo>
                    <a:pt x="9569" y="183012"/>
                  </a:lnTo>
                  <a:cubicBezTo>
                    <a:pt x="7031" y="183012"/>
                    <a:pt x="4597" y="182004"/>
                    <a:pt x="2803" y="180209"/>
                  </a:cubicBezTo>
                  <a:cubicBezTo>
                    <a:pt x="1008" y="178415"/>
                    <a:pt x="0" y="175981"/>
                    <a:pt x="0" y="173443"/>
                  </a:cubicBezTo>
                  <a:lnTo>
                    <a:pt x="0" y="9569"/>
                  </a:lnTo>
                  <a:cubicBezTo>
                    <a:pt x="0" y="7031"/>
                    <a:pt x="1008" y="4597"/>
                    <a:pt x="2803" y="2803"/>
                  </a:cubicBezTo>
                  <a:cubicBezTo>
                    <a:pt x="4597" y="1008"/>
                    <a:pt x="7031" y="0"/>
                    <a:pt x="9569" y="0"/>
                  </a:cubicBez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28575"/>
              <a:ext cx="19139" cy="211587"/>
            </a:xfrm>
            <a:prstGeom prst="rect">
              <a:avLst/>
            </a:prstGeom>
          </p:spPr>
          <p:txBody>
            <a:bodyPr anchor="ctr" rtlCol="false" tIns="56660" lIns="56660" bIns="56660" rIns="56660"/>
            <a:lstStyle/>
            <a:p>
              <a:pPr algn="ctr">
                <a:lnSpc>
                  <a:spcPts val="1959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8463623" y="4194079"/>
            <a:ext cx="81050" cy="775031"/>
            <a:chOff x="0" y="0"/>
            <a:chExt cx="19139" cy="183012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9139" cy="183012"/>
            </a:xfrm>
            <a:custGeom>
              <a:avLst/>
              <a:gdLst/>
              <a:ahLst/>
              <a:cxnLst/>
              <a:rect r="r" b="b" t="t" l="l"/>
              <a:pathLst>
                <a:path h="183012" w="19139">
                  <a:moveTo>
                    <a:pt x="9569" y="0"/>
                  </a:moveTo>
                  <a:lnTo>
                    <a:pt x="9569" y="0"/>
                  </a:lnTo>
                  <a:cubicBezTo>
                    <a:pt x="14854" y="0"/>
                    <a:pt x="19139" y="4284"/>
                    <a:pt x="19139" y="9569"/>
                  </a:cubicBezTo>
                  <a:lnTo>
                    <a:pt x="19139" y="173443"/>
                  </a:lnTo>
                  <a:cubicBezTo>
                    <a:pt x="19139" y="175981"/>
                    <a:pt x="18130" y="178415"/>
                    <a:pt x="16336" y="180209"/>
                  </a:cubicBezTo>
                  <a:cubicBezTo>
                    <a:pt x="14541" y="182004"/>
                    <a:pt x="12107" y="183012"/>
                    <a:pt x="9569" y="183012"/>
                  </a:cubicBezTo>
                  <a:lnTo>
                    <a:pt x="9569" y="183012"/>
                  </a:lnTo>
                  <a:cubicBezTo>
                    <a:pt x="7031" y="183012"/>
                    <a:pt x="4597" y="182004"/>
                    <a:pt x="2803" y="180209"/>
                  </a:cubicBezTo>
                  <a:cubicBezTo>
                    <a:pt x="1008" y="178415"/>
                    <a:pt x="0" y="175981"/>
                    <a:pt x="0" y="173443"/>
                  </a:cubicBezTo>
                  <a:lnTo>
                    <a:pt x="0" y="9569"/>
                  </a:lnTo>
                  <a:cubicBezTo>
                    <a:pt x="0" y="7031"/>
                    <a:pt x="1008" y="4597"/>
                    <a:pt x="2803" y="2803"/>
                  </a:cubicBezTo>
                  <a:cubicBezTo>
                    <a:pt x="4597" y="1008"/>
                    <a:pt x="7031" y="0"/>
                    <a:pt x="9569" y="0"/>
                  </a:cubicBez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28575"/>
              <a:ext cx="19139" cy="211587"/>
            </a:xfrm>
            <a:prstGeom prst="rect">
              <a:avLst/>
            </a:prstGeom>
          </p:spPr>
          <p:txBody>
            <a:bodyPr anchor="ctr" rtlCol="false" tIns="56660" lIns="56660" bIns="56660" rIns="56660"/>
            <a:lstStyle/>
            <a:p>
              <a:pPr algn="ctr">
                <a:lnSpc>
                  <a:spcPts val="1959"/>
                </a:lnSpc>
              </a:pPr>
            </a:p>
          </p:txBody>
        </p:sp>
      </p:grpSp>
      <p:sp>
        <p:nvSpPr>
          <p:cNvPr name="Freeform 24" id="24"/>
          <p:cNvSpPr/>
          <p:nvPr/>
        </p:nvSpPr>
        <p:spPr>
          <a:xfrm flipH="false" flipV="false" rot="0">
            <a:off x="1651158" y="4032405"/>
            <a:ext cx="676876" cy="1098378"/>
          </a:xfrm>
          <a:custGeom>
            <a:avLst/>
            <a:gdLst/>
            <a:ahLst/>
            <a:cxnLst/>
            <a:rect r="r" b="b" t="t" l="l"/>
            <a:pathLst>
              <a:path h="1098378" w="676876">
                <a:moveTo>
                  <a:pt x="0" y="0"/>
                </a:moveTo>
                <a:lnTo>
                  <a:pt x="676875" y="0"/>
                </a:lnTo>
                <a:lnTo>
                  <a:pt x="676875" y="1098379"/>
                </a:lnTo>
                <a:lnTo>
                  <a:pt x="0" y="109837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grpSp>
        <p:nvGrpSpPr>
          <p:cNvPr name="Group 25" id="25"/>
          <p:cNvGrpSpPr/>
          <p:nvPr/>
        </p:nvGrpSpPr>
        <p:grpSpPr>
          <a:xfrm rot="0">
            <a:off x="1180136" y="5750536"/>
            <a:ext cx="7325050" cy="1823764"/>
            <a:chOff x="0" y="0"/>
            <a:chExt cx="1738714" cy="432899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1738714" cy="432899"/>
            </a:xfrm>
            <a:custGeom>
              <a:avLst/>
              <a:gdLst/>
              <a:ahLst/>
              <a:cxnLst/>
              <a:rect r="r" b="b" t="t" l="l"/>
              <a:pathLst>
                <a:path h="432899" w="1738714">
                  <a:moveTo>
                    <a:pt x="26423" y="0"/>
                  </a:moveTo>
                  <a:lnTo>
                    <a:pt x="1712291" y="0"/>
                  </a:lnTo>
                  <a:cubicBezTo>
                    <a:pt x="1726884" y="0"/>
                    <a:pt x="1738714" y="11830"/>
                    <a:pt x="1738714" y="26423"/>
                  </a:cubicBezTo>
                  <a:lnTo>
                    <a:pt x="1738714" y="406476"/>
                  </a:lnTo>
                  <a:cubicBezTo>
                    <a:pt x="1738714" y="421069"/>
                    <a:pt x="1726884" y="432899"/>
                    <a:pt x="1712291" y="432899"/>
                  </a:cubicBezTo>
                  <a:lnTo>
                    <a:pt x="26423" y="432899"/>
                  </a:lnTo>
                  <a:cubicBezTo>
                    <a:pt x="11830" y="432899"/>
                    <a:pt x="0" y="421069"/>
                    <a:pt x="0" y="406476"/>
                  </a:cubicBezTo>
                  <a:lnTo>
                    <a:pt x="0" y="26423"/>
                  </a:lnTo>
                  <a:cubicBezTo>
                    <a:pt x="0" y="11830"/>
                    <a:pt x="11830" y="0"/>
                    <a:pt x="26423" y="0"/>
                  </a:cubicBezTo>
                  <a:close/>
                </a:path>
              </a:pathLst>
            </a:custGeom>
            <a:solidFill>
              <a:srgbClr val="191919"/>
            </a:solidFill>
            <a:ln w="9525" cap="rnd">
              <a:solidFill>
                <a:srgbClr val="5B5B5B"/>
              </a:solidFill>
              <a:prstDash val="solid"/>
              <a:round/>
            </a:ln>
          </p:spPr>
        </p:sp>
        <p:sp>
          <p:nvSpPr>
            <p:cNvPr name="TextBox 27" id="27"/>
            <p:cNvSpPr txBox="true"/>
            <p:nvPr/>
          </p:nvSpPr>
          <p:spPr>
            <a:xfrm>
              <a:off x="0" y="-38100"/>
              <a:ext cx="1738714" cy="470999"/>
            </a:xfrm>
            <a:prstGeom prst="rect">
              <a:avLst/>
            </a:prstGeom>
          </p:spPr>
          <p:txBody>
            <a:bodyPr anchor="ctr" rtlCol="false" tIns="56366" lIns="56366" bIns="56366" rIns="56366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1159978" y="6276912"/>
            <a:ext cx="80629" cy="771014"/>
            <a:chOff x="0" y="0"/>
            <a:chExt cx="19139" cy="183012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19139" cy="183012"/>
            </a:xfrm>
            <a:custGeom>
              <a:avLst/>
              <a:gdLst/>
              <a:ahLst/>
              <a:cxnLst/>
              <a:rect r="r" b="b" t="t" l="l"/>
              <a:pathLst>
                <a:path h="183012" w="19139">
                  <a:moveTo>
                    <a:pt x="9569" y="0"/>
                  </a:moveTo>
                  <a:lnTo>
                    <a:pt x="9569" y="0"/>
                  </a:lnTo>
                  <a:cubicBezTo>
                    <a:pt x="14854" y="0"/>
                    <a:pt x="19139" y="4284"/>
                    <a:pt x="19139" y="9569"/>
                  </a:cubicBezTo>
                  <a:lnTo>
                    <a:pt x="19139" y="173443"/>
                  </a:lnTo>
                  <a:cubicBezTo>
                    <a:pt x="19139" y="175981"/>
                    <a:pt x="18130" y="178415"/>
                    <a:pt x="16336" y="180209"/>
                  </a:cubicBezTo>
                  <a:cubicBezTo>
                    <a:pt x="14541" y="182004"/>
                    <a:pt x="12107" y="183012"/>
                    <a:pt x="9569" y="183012"/>
                  </a:cubicBezTo>
                  <a:lnTo>
                    <a:pt x="9569" y="183012"/>
                  </a:lnTo>
                  <a:cubicBezTo>
                    <a:pt x="7031" y="183012"/>
                    <a:pt x="4597" y="182004"/>
                    <a:pt x="2803" y="180209"/>
                  </a:cubicBezTo>
                  <a:cubicBezTo>
                    <a:pt x="1008" y="178415"/>
                    <a:pt x="0" y="175981"/>
                    <a:pt x="0" y="173443"/>
                  </a:cubicBezTo>
                  <a:lnTo>
                    <a:pt x="0" y="9569"/>
                  </a:lnTo>
                  <a:cubicBezTo>
                    <a:pt x="0" y="7031"/>
                    <a:pt x="1008" y="4597"/>
                    <a:pt x="2803" y="2803"/>
                  </a:cubicBezTo>
                  <a:cubicBezTo>
                    <a:pt x="4597" y="1008"/>
                    <a:pt x="7031" y="0"/>
                    <a:pt x="9569" y="0"/>
                  </a:cubicBez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-28575"/>
              <a:ext cx="19139" cy="211587"/>
            </a:xfrm>
            <a:prstGeom prst="rect">
              <a:avLst/>
            </a:prstGeom>
          </p:spPr>
          <p:txBody>
            <a:bodyPr anchor="ctr" rtlCol="false" tIns="56366" lIns="56366" bIns="56366" rIns="56366"/>
            <a:lstStyle/>
            <a:p>
              <a:pPr algn="ctr">
                <a:lnSpc>
                  <a:spcPts val="1959"/>
                </a:lnSpc>
              </a:pP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8444714" y="6276912"/>
            <a:ext cx="80629" cy="771014"/>
            <a:chOff x="0" y="0"/>
            <a:chExt cx="19139" cy="183012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19139" cy="183012"/>
            </a:xfrm>
            <a:custGeom>
              <a:avLst/>
              <a:gdLst/>
              <a:ahLst/>
              <a:cxnLst/>
              <a:rect r="r" b="b" t="t" l="l"/>
              <a:pathLst>
                <a:path h="183012" w="19139">
                  <a:moveTo>
                    <a:pt x="9569" y="0"/>
                  </a:moveTo>
                  <a:lnTo>
                    <a:pt x="9569" y="0"/>
                  </a:lnTo>
                  <a:cubicBezTo>
                    <a:pt x="14854" y="0"/>
                    <a:pt x="19139" y="4284"/>
                    <a:pt x="19139" y="9569"/>
                  </a:cubicBezTo>
                  <a:lnTo>
                    <a:pt x="19139" y="173443"/>
                  </a:lnTo>
                  <a:cubicBezTo>
                    <a:pt x="19139" y="175981"/>
                    <a:pt x="18130" y="178415"/>
                    <a:pt x="16336" y="180209"/>
                  </a:cubicBezTo>
                  <a:cubicBezTo>
                    <a:pt x="14541" y="182004"/>
                    <a:pt x="12107" y="183012"/>
                    <a:pt x="9569" y="183012"/>
                  </a:cubicBezTo>
                  <a:lnTo>
                    <a:pt x="9569" y="183012"/>
                  </a:lnTo>
                  <a:cubicBezTo>
                    <a:pt x="7031" y="183012"/>
                    <a:pt x="4597" y="182004"/>
                    <a:pt x="2803" y="180209"/>
                  </a:cubicBezTo>
                  <a:cubicBezTo>
                    <a:pt x="1008" y="178415"/>
                    <a:pt x="0" y="175981"/>
                    <a:pt x="0" y="173443"/>
                  </a:cubicBezTo>
                  <a:lnTo>
                    <a:pt x="0" y="9569"/>
                  </a:lnTo>
                  <a:cubicBezTo>
                    <a:pt x="0" y="7031"/>
                    <a:pt x="1008" y="4597"/>
                    <a:pt x="2803" y="2803"/>
                  </a:cubicBezTo>
                  <a:cubicBezTo>
                    <a:pt x="4597" y="1008"/>
                    <a:pt x="7031" y="0"/>
                    <a:pt x="9569" y="0"/>
                  </a:cubicBez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0" y="-28575"/>
              <a:ext cx="19139" cy="211587"/>
            </a:xfrm>
            <a:prstGeom prst="rect">
              <a:avLst/>
            </a:prstGeom>
          </p:spPr>
          <p:txBody>
            <a:bodyPr anchor="ctr" rtlCol="false" tIns="56366" lIns="56366" bIns="56366" rIns="56366"/>
            <a:lstStyle/>
            <a:p>
              <a:pPr algn="ctr">
                <a:lnSpc>
                  <a:spcPts val="1959"/>
                </a:lnSpc>
              </a:pPr>
            </a:p>
          </p:txBody>
        </p:sp>
      </p:grpSp>
      <p:sp>
        <p:nvSpPr>
          <p:cNvPr name="Freeform 34" id="34"/>
          <p:cNvSpPr/>
          <p:nvPr/>
        </p:nvSpPr>
        <p:spPr>
          <a:xfrm flipH="false" flipV="false" rot="0">
            <a:off x="1453219" y="6185531"/>
            <a:ext cx="1072753" cy="953775"/>
          </a:xfrm>
          <a:custGeom>
            <a:avLst/>
            <a:gdLst/>
            <a:ahLst/>
            <a:cxnLst/>
            <a:rect r="r" b="b" t="t" l="l"/>
            <a:pathLst>
              <a:path h="953775" w="1072753">
                <a:moveTo>
                  <a:pt x="0" y="0"/>
                </a:moveTo>
                <a:lnTo>
                  <a:pt x="1072753" y="0"/>
                </a:lnTo>
                <a:lnTo>
                  <a:pt x="1072753" y="953775"/>
                </a:lnTo>
                <a:lnTo>
                  <a:pt x="0" y="95377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5" id="35"/>
          <p:cNvSpPr/>
          <p:nvPr/>
        </p:nvSpPr>
        <p:spPr>
          <a:xfrm flipH="false" flipV="false" rot="0">
            <a:off x="9781160" y="6185531"/>
            <a:ext cx="1027062" cy="1052248"/>
          </a:xfrm>
          <a:custGeom>
            <a:avLst/>
            <a:gdLst/>
            <a:ahLst/>
            <a:cxnLst/>
            <a:rect r="r" b="b" t="t" l="l"/>
            <a:pathLst>
              <a:path h="1052248" w="1027062">
                <a:moveTo>
                  <a:pt x="0" y="0"/>
                </a:moveTo>
                <a:lnTo>
                  <a:pt x="1027062" y="0"/>
                </a:lnTo>
                <a:lnTo>
                  <a:pt x="1027062" y="1052248"/>
                </a:lnTo>
                <a:lnTo>
                  <a:pt x="0" y="105224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6" id="36"/>
          <p:cNvGrpSpPr/>
          <p:nvPr/>
        </p:nvGrpSpPr>
        <p:grpSpPr>
          <a:xfrm rot="0">
            <a:off x="9354242" y="3666671"/>
            <a:ext cx="7697249" cy="1833268"/>
            <a:chOff x="0" y="0"/>
            <a:chExt cx="10262999" cy="2444357"/>
          </a:xfrm>
        </p:grpSpPr>
        <p:grpSp>
          <p:nvGrpSpPr>
            <p:cNvPr name="Group 37" id="37"/>
            <p:cNvGrpSpPr/>
            <p:nvPr/>
          </p:nvGrpSpPr>
          <p:grpSpPr>
            <a:xfrm rot="0">
              <a:off x="27017" y="0"/>
              <a:ext cx="9817625" cy="2444357"/>
              <a:chOff x="0" y="0"/>
              <a:chExt cx="1738714" cy="432899"/>
            </a:xfrm>
          </p:grpSpPr>
          <p:sp>
            <p:nvSpPr>
              <p:cNvPr name="Freeform 38" id="38"/>
              <p:cNvSpPr/>
              <p:nvPr/>
            </p:nvSpPr>
            <p:spPr>
              <a:xfrm flipH="false" flipV="false" rot="0">
                <a:off x="0" y="0"/>
                <a:ext cx="1738714" cy="432899"/>
              </a:xfrm>
              <a:custGeom>
                <a:avLst/>
                <a:gdLst/>
                <a:ahLst/>
                <a:cxnLst/>
                <a:rect r="r" b="b" t="t" l="l"/>
                <a:pathLst>
                  <a:path h="432899" w="1738714">
                    <a:moveTo>
                      <a:pt x="32506" y="0"/>
                    </a:moveTo>
                    <a:lnTo>
                      <a:pt x="1706208" y="0"/>
                    </a:lnTo>
                    <a:cubicBezTo>
                      <a:pt x="1714830" y="0"/>
                      <a:pt x="1723098" y="3425"/>
                      <a:pt x="1729193" y="9521"/>
                    </a:cubicBezTo>
                    <a:cubicBezTo>
                      <a:pt x="1735290" y="15617"/>
                      <a:pt x="1738714" y="23885"/>
                      <a:pt x="1738714" y="32506"/>
                    </a:cubicBezTo>
                    <a:lnTo>
                      <a:pt x="1738714" y="400393"/>
                    </a:lnTo>
                    <a:cubicBezTo>
                      <a:pt x="1738714" y="409014"/>
                      <a:pt x="1735290" y="417282"/>
                      <a:pt x="1729193" y="423378"/>
                    </a:cubicBezTo>
                    <a:cubicBezTo>
                      <a:pt x="1723098" y="429474"/>
                      <a:pt x="1714830" y="432899"/>
                      <a:pt x="1706208" y="432899"/>
                    </a:cubicBezTo>
                    <a:lnTo>
                      <a:pt x="32506" y="432899"/>
                    </a:lnTo>
                    <a:cubicBezTo>
                      <a:pt x="23885" y="432899"/>
                      <a:pt x="15617" y="429474"/>
                      <a:pt x="9521" y="423378"/>
                    </a:cubicBezTo>
                    <a:cubicBezTo>
                      <a:pt x="3425" y="417282"/>
                      <a:pt x="0" y="409014"/>
                      <a:pt x="0" y="400393"/>
                    </a:cubicBezTo>
                    <a:lnTo>
                      <a:pt x="0" y="32506"/>
                    </a:lnTo>
                    <a:cubicBezTo>
                      <a:pt x="0" y="23885"/>
                      <a:pt x="3425" y="15617"/>
                      <a:pt x="9521" y="9521"/>
                    </a:cubicBezTo>
                    <a:cubicBezTo>
                      <a:pt x="15617" y="3425"/>
                      <a:pt x="23885" y="0"/>
                      <a:pt x="32506" y="0"/>
                    </a:cubicBezTo>
                    <a:close/>
                  </a:path>
                </a:pathLst>
              </a:custGeom>
              <a:solidFill>
                <a:srgbClr val="191919"/>
              </a:solidFill>
              <a:ln w="9525" cap="rnd">
                <a:solidFill>
                  <a:srgbClr val="5B5B5B"/>
                </a:solidFill>
                <a:prstDash val="solid"/>
                <a:round/>
              </a:ln>
            </p:spPr>
          </p:sp>
          <p:sp>
            <p:nvSpPr>
              <p:cNvPr name="TextBox 39" id="39"/>
              <p:cNvSpPr txBox="true"/>
              <p:nvPr/>
            </p:nvSpPr>
            <p:spPr>
              <a:xfrm>
                <a:off x="0" y="-38100"/>
                <a:ext cx="1738714" cy="470999"/>
              </a:xfrm>
              <a:prstGeom prst="rect">
                <a:avLst/>
              </a:prstGeom>
            </p:spPr>
            <p:txBody>
              <a:bodyPr anchor="ctr" rtlCol="false" tIns="45818" lIns="45818" bIns="45818" rIns="45818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40" id="40"/>
            <p:cNvGrpSpPr/>
            <p:nvPr/>
          </p:nvGrpSpPr>
          <p:grpSpPr>
            <a:xfrm rot="0">
              <a:off x="0" y="705491"/>
              <a:ext cx="108066" cy="1033375"/>
              <a:chOff x="0" y="0"/>
              <a:chExt cx="19139" cy="183012"/>
            </a:xfrm>
          </p:grpSpPr>
          <p:sp>
            <p:nvSpPr>
              <p:cNvPr name="Freeform 41" id="41"/>
              <p:cNvSpPr/>
              <p:nvPr/>
            </p:nvSpPr>
            <p:spPr>
              <a:xfrm flipH="false" flipV="false" rot="0">
                <a:off x="0" y="0"/>
                <a:ext cx="19139" cy="183012"/>
              </a:xfrm>
              <a:custGeom>
                <a:avLst/>
                <a:gdLst/>
                <a:ahLst/>
                <a:cxnLst/>
                <a:rect r="r" b="b" t="t" l="l"/>
                <a:pathLst>
                  <a:path h="183012" w="19139">
                    <a:moveTo>
                      <a:pt x="9569" y="0"/>
                    </a:moveTo>
                    <a:lnTo>
                      <a:pt x="9569" y="0"/>
                    </a:lnTo>
                    <a:cubicBezTo>
                      <a:pt x="14854" y="0"/>
                      <a:pt x="19139" y="4284"/>
                      <a:pt x="19139" y="9569"/>
                    </a:cubicBezTo>
                    <a:lnTo>
                      <a:pt x="19139" y="173443"/>
                    </a:lnTo>
                    <a:cubicBezTo>
                      <a:pt x="19139" y="175981"/>
                      <a:pt x="18130" y="178415"/>
                      <a:pt x="16336" y="180209"/>
                    </a:cubicBezTo>
                    <a:cubicBezTo>
                      <a:pt x="14541" y="182004"/>
                      <a:pt x="12107" y="183012"/>
                      <a:pt x="9569" y="183012"/>
                    </a:cubicBezTo>
                    <a:lnTo>
                      <a:pt x="9569" y="183012"/>
                    </a:lnTo>
                    <a:cubicBezTo>
                      <a:pt x="7031" y="183012"/>
                      <a:pt x="4597" y="182004"/>
                      <a:pt x="2803" y="180209"/>
                    </a:cubicBezTo>
                    <a:cubicBezTo>
                      <a:pt x="1008" y="178415"/>
                      <a:pt x="0" y="175981"/>
                      <a:pt x="0" y="173443"/>
                    </a:cubicBezTo>
                    <a:lnTo>
                      <a:pt x="0" y="9569"/>
                    </a:lnTo>
                    <a:cubicBezTo>
                      <a:pt x="0" y="7031"/>
                      <a:pt x="1008" y="4597"/>
                      <a:pt x="2803" y="2803"/>
                    </a:cubicBezTo>
                    <a:cubicBezTo>
                      <a:pt x="4597" y="1008"/>
                      <a:pt x="7031" y="0"/>
                      <a:pt x="9569" y="0"/>
                    </a:cubicBezTo>
                    <a:close/>
                  </a:path>
                </a:pathLst>
              </a:custGeom>
              <a:solidFill>
                <a:srgbClr val="FFDE59"/>
              </a:solidFill>
            </p:spPr>
          </p:sp>
          <p:sp>
            <p:nvSpPr>
              <p:cNvPr name="TextBox 42" id="42"/>
              <p:cNvSpPr txBox="true"/>
              <p:nvPr/>
            </p:nvSpPr>
            <p:spPr>
              <a:xfrm>
                <a:off x="0" y="-28575"/>
                <a:ext cx="19139" cy="211587"/>
              </a:xfrm>
              <a:prstGeom prst="rect">
                <a:avLst/>
              </a:prstGeom>
            </p:spPr>
            <p:txBody>
              <a:bodyPr anchor="ctr" rtlCol="false" tIns="45818" lIns="45818" bIns="45818" rIns="45818"/>
              <a:lstStyle/>
              <a:p>
                <a:pPr algn="ctr">
                  <a:lnSpc>
                    <a:spcPts val="1959"/>
                  </a:lnSpc>
                </a:pPr>
              </a:p>
            </p:txBody>
          </p:sp>
        </p:grpSp>
        <p:grpSp>
          <p:nvGrpSpPr>
            <p:cNvPr name="Group 43" id="43"/>
            <p:cNvGrpSpPr/>
            <p:nvPr/>
          </p:nvGrpSpPr>
          <p:grpSpPr>
            <a:xfrm rot="0">
              <a:off x="9763592" y="705491"/>
              <a:ext cx="108066" cy="1033375"/>
              <a:chOff x="0" y="0"/>
              <a:chExt cx="19139" cy="183012"/>
            </a:xfrm>
          </p:grpSpPr>
          <p:sp>
            <p:nvSpPr>
              <p:cNvPr name="Freeform 44" id="44"/>
              <p:cNvSpPr/>
              <p:nvPr/>
            </p:nvSpPr>
            <p:spPr>
              <a:xfrm flipH="false" flipV="false" rot="0">
                <a:off x="0" y="0"/>
                <a:ext cx="19139" cy="183012"/>
              </a:xfrm>
              <a:custGeom>
                <a:avLst/>
                <a:gdLst/>
                <a:ahLst/>
                <a:cxnLst/>
                <a:rect r="r" b="b" t="t" l="l"/>
                <a:pathLst>
                  <a:path h="183012" w="19139">
                    <a:moveTo>
                      <a:pt x="9569" y="0"/>
                    </a:moveTo>
                    <a:lnTo>
                      <a:pt x="9569" y="0"/>
                    </a:lnTo>
                    <a:cubicBezTo>
                      <a:pt x="14854" y="0"/>
                      <a:pt x="19139" y="4284"/>
                      <a:pt x="19139" y="9569"/>
                    </a:cubicBezTo>
                    <a:lnTo>
                      <a:pt x="19139" y="173443"/>
                    </a:lnTo>
                    <a:cubicBezTo>
                      <a:pt x="19139" y="175981"/>
                      <a:pt x="18130" y="178415"/>
                      <a:pt x="16336" y="180209"/>
                    </a:cubicBezTo>
                    <a:cubicBezTo>
                      <a:pt x="14541" y="182004"/>
                      <a:pt x="12107" y="183012"/>
                      <a:pt x="9569" y="183012"/>
                    </a:cubicBezTo>
                    <a:lnTo>
                      <a:pt x="9569" y="183012"/>
                    </a:lnTo>
                    <a:cubicBezTo>
                      <a:pt x="7031" y="183012"/>
                      <a:pt x="4597" y="182004"/>
                      <a:pt x="2803" y="180209"/>
                    </a:cubicBezTo>
                    <a:cubicBezTo>
                      <a:pt x="1008" y="178415"/>
                      <a:pt x="0" y="175981"/>
                      <a:pt x="0" y="173443"/>
                    </a:cubicBezTo>
                    <a:lnTo>
                      <a:pt x="0" y="9569"/>
                    </a:lnTo>
                    <a:cubicBezTo>
                      <a:pt x="0" y="7031"/>
                      <a:pt x="1008" y="4597"/>
                      <a:pt x="2803" y="2803"/>
                    </a:cubicBezTo>
                    <a:cubicBezTo>
                      <a:pt x="4597" y="1008"/>
                      <a:pt x="7031" y="0"/>
                      <a:pt x="9569" y="0"/>
                    </a:cubicBezTo>
                    <a:close/>
                  </a:path>
                </a:pathLst>
              </a:custGeom>
              <a:solidFill>
                <a:srgbClr val="FFDE59"/>
              </a:solidFill>
            </p:spPr>
          </p:sp>
          <p:sp>
            <p:nvSpPr>
              <p:cNvPr name="TextBox 45" id="45"/>
              <p:cNvSpPr txBox="true"/>
              <p:nvPr/>
            </p:nvSpPr>
            <p:spPr>
              <a:xfrm>
                <a:off x="0" y="-28575"/>
                <a:ext cx="19139" cy="211587"/>
              </a:xfrm>
              <a:prstGeom prst="rect">
                <a:avLst/>
              </a:prstGeom>
            </p:spPr>
            <p:txBody>
              <a:bodyPr anchor="ctr" rtlCol="false" tIns="45818" lIns="45818" bIns="45818" rIns="45818"/>
              <a:lstStyle/>
              <a:p>
                <a:pPr algn="ctr">
                  <a:lnSpc>
                    <a:spcPts val="1959"/>
                  </a:lnSpc>
                </a:pPr>
              </a:p>
            </p:txBody>
          </p:sp>
        </p:grpSp>
        <p:sp>
          <p:nvSpPr>
            <p:cNvPr name="TextBox 46" id="46"/>
            <p:cNvSpPr txBox="true"/>
            <p:nvPr/>
          </p:nvSpPr>
          <p:spPr>
            <a:xfrm rot="0">
              <a:off x="1846725" y="1361536"/>
              <a:ext cx="8055862" cy="8855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426727" indent="-213364" lvl="1">
                <a:lnSpc>
                  <a:spcPts val="2767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1976" spc="-79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Processes and indexes crawled content using Whoosh</a:t>
              </a:r>
            </a:p>
          </p:txBody>
        </p:sp>
        <p:sp>
          <p:nvSpPr>
            <p:cNvPr name="TextBox 47" id="47"/>
            <p:cNvSpPr txBox="true"/>
            <p:nvPr/>
          </p:nvSpPr>
          <p:spPr>
            <a:xfrm rot="0">
              <a:off x="2207137" y="183538"/>
              <a:ext cx="8055862" cy="6884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353"/>
                </a:lnSpc>
                <a:spcBef>
                  <a:spcPct val="0"/>
                </a:spcBef>
              </a:pPr>
              <a:r>
                <a:rPr lang="en-US" b="true" sz="3109" spc="-124">
                  <a:solidFill>
                    <a:srgbClr val="FFFFFF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INDEXER NODES</a:t>
              </a:r>
            </a:p>
          </p:txBody>
        </p:sp>
      </p:grpSp>
      <p:grpSp>
        <p:nvGrpSpPr>
          <p:cNvPr name="Group 48" id="48"/>
          <p:cNvGrpSpPr/>
          <p:nvPr/>
        </p:nvGrpSpPr>
        <p:grpSpPr>
          <a:xfrm rot="0">
            <a:off x="9354242" y="5863477"/>
            <a:ext cx="7697249" cy="1833268"/>
            <a:chOff x="0" y="0"/>
            <a:chExt cx="10262999" cy="2444357"/>
          </a:xfrm>
        </p:grpSpPr>
        <p:grpSp>
          <p:nvGrpSpPr>
            <p:cNvPr name="Group 49" id="49"/>
            <p:cNvGrpSpPr/>
            <p:nvPr/>
          </p:nvGrpSpPr>
          <p:grpSpPr>
            <a:xfrm rot="0">
              <a:off x="27017" y="0"/>
              <a:ext cx="9817625" cy="2444357"/>
              <a:chOff x="0" y="0"/>
              <a:chExt cx="1738714" cy="432899"/>
            </a:xfrm>
          </p:grpSpPr>
          <p:sp>
            <p:nvSpPr>
              <p:cNvPr name="Freeform 50" id="50"/>
              <p:cNvSpPr/>
              <p:nvPr/>
            </p:nvSpPr>
            <p:spPr>
              <a:xfrm flipH="false" flipV="false" rot="0">
                <a:off x="0" y="0"/>
                <a:ext cx="1738714" cy="432899"/>
              </a:xfrm>
              <a:custGeom>
                <a:avLst/>
                <a:gdLst/>
                <a:ahLst/>
                <a:cxnLst/>
                <a:rect r="r" b="b" t="t" l="l"/>
                <a:pathLst>
                  <a:path h="432899" w="1738714">
                    <a:moveTo>
                      <a:pt x="32506" y="0"/>
                    </a:moveTo>
                    <a:lnTo>
                      <a:pt x="1706208" y="0"/>
                    </a:lnTo>
                    <a:cubicBezTo>
                      <a:pt x="1714830" y="0"/>
                      <a:pt x="1723098" y="3425"/>
                      <a:pt x="1729193" y="9521"/>
                    </a:cubicBezTo>
                    <a:cubicBezTo>
                      <a:pt x="1735290" y="15617"/>
                      <a:pt x="1738714" y="23885"/>
                      <a:pt x="1738714" y="32506"/>
                    </a:cubicBezTo>
                    <a:lnTo>
                      <a:pt x="1738714" y="400393"/>
                    </a:lnTo>
                    <a:cubicBezTo>
                      <a:pt x="1738714" y="409014"/>
                      <a:pt x="1735290" y="417282"/>
                      <a:pt x="1729193" y="423378"/>
                    </a:cubicBezTo>
                    <a:cubicBezTo>
                      <a:pt x="1723098" y="429474"/>
                      <a:pt x="1714830" y="432899"/>
                      <a:pt x="1706208" y="432899"/>
                    </a:cubicBezTo>
                    <a:lnTo>
                      <a:pt x="32506" y="432899"/>
                    </a:lnTo>
                    <a:cubicBezTo>
                      <a:pt x="23885" y="432899"/>
                      <a:pt x="15617" y="429474"/>
                      <a:pt x="9521" y="423378"/>
                    </a:cubicBezTo>
                    <a:cubicBezTo>
                      <a:pt x="3425" y="417282"/>
                      <a:pt x="0" y="409014"/>
                      <a:pt x="0" y="400393"/>
                    </a:cubicBezTo>
                    <a:lnTo>
                      <a:pt x="0" y="32506"/>
                    </a:lnTo>
                    <a:cubicBezTo>
                      <a:pt x="0" y="23885"/>
                      <a:pt x="3425" y="15617"/>
                      <a:pt x="9521" y="9521"/>
                    </a:cubicBezTo>
                    <a:cubicBezTo>
                      <a:pt x="15617" y="3425"/>
                      <a:pt x="23885" y="0"/>
                      <a:pt x="32506" y="0"/>
                    </a:cubicBezTo>
                    <a:close/>
                  </a:path>
                </a:pathLst>
              </a:custGeom>
              <a:solidFill>
                <a:srgbClr val="191919"/>
              </a:solidFill>
              <a:ln w="9525" cap="rnd">
                <a:solidFill>
                  <a:srgbClr val="5B5B5B"/>
                </a:solidFill>
                <a:prstDash val="solid"/>
                <a:round/>
              </a:ln>
            </p:spPr>
          </p:sp>
          <p:sp>
            <p:nvSpPr>
              <p:cNvPr name="TextBox 51" id="51"/>
              <p:cNvSpPr txBox="true"/>
              <p:nvPr/>
            </p:nvSpPr>
            <p:spPr>
              <a:xfrm>
                <a:off x="0" y="-38100"/>
                <a:ext cx="1738714" cy="470999"/>
              </a:xfrm>
              <a:prstGeom prst="rect">
                <a:avLst/>
              </a:prstGeom>
            </p:spPr>
            <p:txBody>
              <a:bodyPr anchor="ctr" rtlCol="false" tIns="45818" lIns="45818" bIns="45818" rIns="45818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52" id="52"/>
            <p:cNvGrpSpPr/>
            <p:nvPr/>
          </p:nvGrpSpPr>
          <p:grpSpPr>
            <a:xfrm rot="0">
              <a:off x="0" y="705491"/>
              <a:ext cx="108066" cy="1033375"/>
              <a:chOff x="0" y="0"/>
              <a:chExt cx="19139" cy="183012"/>
            </a:xfrm>
          </p:grpSpPr>
          <p:sp>
            <p:nvSpPr>
              <p:cNvPr name="Freeform 53" id="53"/>
              <p:cNvSpPr/>
              <p:nvPr/>
            </p:nvSpPr>
            <p:spPr>
              <a:xfrm flipH="false" flipV="false" rot="0">
                <a:off x="0" y="0"/>
                <a:ext cx="19139" cy="183012"/>
              </a:xfrm>
              <a:custGeom>
                <a:avLst/>
                <a:gdLst/>
                <a:ahLst/>
                <a:cxnLst/>
                <a:rect r="r" b="b" t="t" l="l"/>
                <a:pathLst>
                  <a:path h="183012" w="19139">
                    <a:moveTo>
                      <a:pt x="9569" y="0"/>
                    </a:moveTo>
                    <a:lnTo>
                      <a:pt x="9569" y="0"/>
                    </a:lnTo>
                    <a:cubicBezTo>
                      <a:pt x="14854" y="0"/>
                      <a:pt x="19139" y="4284"/>
                      <a:pt x="19139" y="9569"/>
                    </a:cubicBezTo>
                    <a:lnTo>
                      <a:pt x="19139" y="173443"/>
                    </a:lnTo>
                    <a:cubicBezTo>
                      <a:pt x="19139" y="175981"/>
                      <a:pt x="18130" y="178415"/>
                      <a:pt x="16336" y="180209"/>
                    </a:cubicBezTo>
                    <a:cubicBezTo>
                      <a:pt x="14541" y="182004"/>
                      <a:pt x="12107" y="183012"/>
                      <a:pt x="9569" y="183012"/>
                    </a:cubicBezTo>
                    <a:lnTo>
                      <a:pt x="9569" y="183012"/>
                    </a:lnTo>
                    <a:cubicBezTo>
                      <a:pt x="7031" y="183012"/>
                      <a:pt x="4597" y="182004"/>
                      <a:pt x="2803" y="180209"/>
                    </a:cubicBezTo>
                    <a:cubicBezTo>
                      <a:pt x="1008" y="178415"/>
                      <a:pt x="0" y="175981"/>
                      <a:pt x="0" y="173443"/>
                    </a:cubicBezTo>
                    <a:lnTo>
                      <a:pt x="0" y="9569"/>
                    </a:lnTo>
                    <a:cubicBezTo>
                      <a:pt x="0" y="7031"/>
                      <a:pt x="1008" y="4597"/>
                      <a:pt x="2803" y="2803"/>
                    </a:cubicBezTo>
                    <a:cubicBezTo>
                      <a:pt x="4597" y="1008"/>
                      <a:pt x="7031" y="0"/>
                      <a:pt x="9569" y="0"/>
                    </a:cubicBezTo>
                    <a:close/>
                  </a:path>
                </a:pathLst>
              </a:custGeom>
              <a:solidFill>
                <a:srgbClr val="FFDE59"/>
              </a:solidFill>
            </p:spPr>
          </p:sp>
          <p:sp>
            <p:nvSpPr>
              <p:cNvPr name="TextBox 54" id="54"/>
              <p:cNvSpPr txBox="true"/>
              <p:nvPr/>
            </p:nvSpPr>
            <p:spPr>
              <a:xfrm>
                <a:off x="0" y="-28575"/>
                <a:ext cx="19139" cy="211587"/>
              </a:xfrm>
              <a:prstGeom prst="rect">
                <a:avLst/>
              </a:prstGeom>
            </p:spPr>
            <p:txBody>
              <a:bodyPr anchor="ctr" rtlCol="false" tIns="45818" lIns="45818" bIns="45818" rIns="45818"/>
              <a:lstStyle/>
              <a:p>
                <a:pPr algn="ctr">
                  <a:lnSpc>
                    <a:spcPts val="1959"/>
                  </a:lnSpc>
                </a:pPr>
              </a:p>
            </p:txBody>
          </p:sp>
        </p:grpSp>
        <p:grpSp>
          <p:nvGrpSpPr>
            <p:cNvPr name="Group 55" id="55"/>
            <p:cNvGrpSpPr/>
            <p:nvPr/>
          </p:nvGrpSpPr>
          <p:grpSpPr>
            <a:xfrm rot="0">
              <a:off x="9763592" y="705491"/>
              <a:ext cx="108066" cy="1033375"/>
              <a:chOff x="0" y="0"/>
              <a:chExt cx="19139" cy="183012"/>
            </a:xfrm>
          </p:grpSpPr>
          <p:sp>
            <p:nvSpPr>
              <p:cNvPr name="Freeform 56" id="56"/>
              <p:cNvSpPr/>
              <p:nvPr/>
            </p:nvSpPr>
            <p:spPr>
              <a:xfrm flipH="false" flipV="false" rot="0">
                <a:off x="0" y="0"/>
                <a:ext cx="19139" cy="183012"/>
              </a:xfrm>
              <a:custGeom>
                <a:avLst/>
                <a:gdLst/>
                <a:ahLst/>
                <a:cxnLst/>
                <a:rect r="r" b="b" t="t" l="l"/>
                <a:pathLst>
                  <a:path h="183012" w="19139">
                    <a:moveTo>
                      <a:pt x="9569" y="0"/>
                    </a:moveTo>
                    <a:lnTo>
                      <a:pt x="9569" y="0"/>
                    </a:lnTo>
                    <a:cubicBezTo>
                      <a:pt x="14854" y="0"/>
                      <a:pt x="19139" y="4284"/>
                      <a:pt x="19139" y="9569"/>
                    </a:cubicBezTo>
                    <a:lnTo>
                      <a:pt x="19139" y="173443"/>
                    </a:lnTo>
                    <a:cubicBezTo>
                      <a:pt x="19139" y="175981"/>
                      <a:pt x="18130" y="178415"/>
                      <a:pt x="16336" y="180209"/>
                    </a:cubicBezTo>
                    <a:cubicBezTo>
                      <a:pt x="14541" y="182004"/>
                      <a:pt x="12107" y="183012"/>
                      <a:pt x="9569" y="183012"/>
                    </a:cubicBezTo>
                    <a:lnTo>
                      <a:pt x="9569" y="183012"/>
                    </a:lnTo>
                    <a:cubicBezTo>
                      <a:pt x="7031" y="183012"/>
                      <a:pt x="4597" y="182004"/>
                      <a:pt x="2803" y="180209"/>
                    </a:cubicBezTo>
                    <a:cubicBezTo>
                      <a:pt x="1008" y="178415"/>
                      <a:pt x="0" y="175981"/>
                      <a:pt x="0" y="173443"/>
                    </a:cubicBezTo>
                    <a:lnTo>
                      <a:pt x="0" y="9569"/>
                    </a:lnTo>
                    <a:cubicBezTo>
                      <a:pt x="0" y="7031"/>
                      <a:pt x="1008" y="4597"/>
                      <a:pt x="2803" y="2803"/>
                    </a:cubicBezTo>
                    <a:cubicBezTo>
                      <a:pt x="4597" y="1008"/>
                      <a:pt x="7031" y="0"/>
                      <a:pt x="9569" y="0"/>
                    </a:cubicBezTo>
                    <a:close/>
                  </a:path>
                </a:pathLst>
              </a:custGeom>
              <a:solidFill>
                <a:srgbClr val="FFDE59"/>
              </a:solidFill>
            </p:spPr>
          </p:sp>
          <p:sp>
            <p:nvSpPr>
              <p:cNvPr name="TextBox 57" id="57"/>
              <p:cNvSpPr txBox="true"/>
              <p:nvPr/>
            </p:nvSpPr>
            <p:spPr>
              <a:xfrm>
                <a:off x="0" y="-28575"/>
                <a:ext cx="19139" cy="211587"/>
              </a:xfrm>
              <a:prstGeom prst="rect">
                <a:avLst/>
              </a:prstGeom>
            </p:spPr>
            <p:txBody>
              <a:bodyPr anchor="ctr" rtlCol="false" tIns="45818" lIns="45818" bIns="45818" rIns="45818"/>
              <a:lstStyle/>
              <a:p>
                <a:pPr algn="ctr">
                  <a:lnSpc>
                    <a:spcPts val="1959"/>
                  </a:lnSpc>
                </a:pPr>
              </a:p>
            </p:txBody>
          </p:sp>
        </p:grpSp>
        <p:sp>
          <p:nvSpPr>
            <p:cNvPr name="TextBox 58" id="58"/>
            <p:cNvSpPr txBox="true"/>
            <p:nvPr/>
          </p:nvSpPr>
          <p:spPr>
            <a:xfrm rot="0">
              <a:off x="1846725" y="1361536"/>
              <a:ext cx="8055862" cy="8855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426727" indent="-213364" lvl="1">
                <a:lnSpc>
                  <a:spcPts val="2767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1976" spc="-79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Contains Tables for storing status, html, indexed docs</a:t>
              </a:r>
            </a:p>
          </p:txBody>
        </p:sp>
        <p:sp>
          <p:nvSpPr>
            <p:cNvPr name="TextBox 59" id="59"/>
            <p:cNvSpPr txBox="true"/>
            <p:nvPr/>
          </p:nvSpPr>
          <p:spPr>
            <a:xfrm rot="0">
              <a:off x="2207137" y="183538"/>
              <a:ext cx="8055862" cy="6884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353"/>
                </a:lnSpc>
                <a:spcBef>
                  <a:spcPct val="0"/>
                </a:spcBef>
              </a:pPr>
              <a:r>
                <a:rPr lang="en-US" b="true" sz="3109" spc="-124">
                  <a:solidFill>
                    <a:srgbClr val="FFFFFF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DYNAMO DB </a:t>
              </a:r>
            </a:p>
          </p:txBody>
        </p:sp>
      </p:grpSp>
      <p:sp>
        <p:nvSpPr>
          <p:cNvPr name="Freeform 60" id="60"/>
          <p:cNvSpPr/>
          <p:nvPr/>
        </p:nvSpPr>
        <p:spPr>
          <a:xfrm flipH="false" flipV="false" rot="0">
            <a:off x="9781160" y="6344516"/>
            <a:ext cx="938699" cy="961719"/>
          </a:xfrm>
          <a:custGeom>
            <a:avLst/>
            <a:gdLst/>
            <a:ahLst/>
            <a:cxnLst/>
            <a:rect r="r" b="b" t="t" l="l"/>
            <a:pathLst>
              <a:path h="961719" w="938699">
                <a:moveTo>
                  <a:pt x="0" y="0"/>
                </a:moveTo>
                <a:lnTo>
                  <a:pt x="938699" y="0"/>
                </a:lnTo>
                <a:lnTo>
                  <a:pt x="938699" y="961719"/>
                </a:lnTo>
                <a:lnTo>
                  <a:pt x="0" y="96171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1" id="61"/>
          <p:cNvSpPr/>
          <p:nvPr/>
        </p:nvSpPr>
        <p:spPr>
          <a:xfrm flipH="false" flipV="false" rot="0">
            <a:off x="9624315" y="4032405"/>
            <a:ext cx="1183907" cy="1183907"/>
          </a:xfrm>
          <a:custGeom>
            <a:avLst/>
            <a:gdLst/>
            <a:ahLst/>
            <a:cxnLst/>
            <a:rect r="r" b="b" t="t" l="l"/>
            <a:pathLst>
              <a:path h="1183907" w="1183907">
                <a:moveTo>
                  <a:pt x="0" y="0"/>
                </a:moveTo>
                <a:lnTo>
                  <a:pt x="1183907" y="0"/>
                </a:lnTo>
                <a:lnTo>
                  <a:pt x="1183907" y="1183907"/>
                </a:lnTo>
                <a:lnTo>
                  <a:pt x="0" y="1183907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sp>
        <p:nvSpPr>
          <p:cNvPr name="TextBox 62" id="62"/>
          <p:cNvSpPr txBox="true"/>
          <p:nvPr/>
        </p:nvSpPr>
        <p:spPr>
          <a:xfrm rot="0">
            <a:off x="2525972" y="4676588"/>
            <a:ext cx="6041896" cy="3307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26727" indent="-213364" lvl="1">
              <a:lnSpc>
                <a:spcPts val="2767"/>
              </a:lnSpc>
              <a:spcBef>
                <a:spcPct val="0"/>
              </a:spcBef>
              <a:buFont typeface="Arial"/>
              <a:buChar char="•"/>
            </a:pPr>
            <a:r>
              <a:rPr lang="en-US" sz="1976" spc="-79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Manages  task distribution </a:t>
            </a:r>
          </a:p>
        </p:txBody>
      </p:sp>
      <p:sp>
        <p:nvSpPr>
          <p:cNvPr name="TextBox 63" id="63"/>
          <p:cNvSpPr txBox="true"/>
          <p:nvPr/>
        </p:nvSpPr>
        <p:spPr>
          <a:xfrm rot="0">
            <a:off x="2796281" y="3788327"/>
            <a:ext cx="6041896" cy="5306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53"/>
              </a:lnSpc>
              <a:spcBef>
                <a:spcPct val="0"/>
              </a:spcBef>
            </a:pPr>
            <a:r>
              <a:rPr lang="en-US" b="true" sz="3109" spc="-124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MASTER NODE</a:t>
            </a:r>
          </a:p>
        </p:txBody>
      </p:sp>
      <p:sp>
        <p:nvSpPr>
          <p:cNvPr name="TextBox 64" id="64"/>
          <p:cNvSpPr txBox="true"/>
          <p:nvPr/>
        </p:nvSpPr>
        <p:spPr>
          <a:xfrm rot="0">
            <a:off x="15742113" y="685662"/>
            <a:ext cx="813226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FFDE59"/>
                </a:solidFill>
                <a:latin typeface="Open Sauce"/>
                <a:ea typeface="Open Sauce"/>
                <a:cs typeface="Open Sauce"/>
                <a:sym typeface="Open Sauce"/>
              </a:rPr>
              <a:t>Contact</a:t>
            </a:r>
          </a:p>
        </p:txBody>
      </p:sp>
      <p:sp>
        <p:nvSpPr>
          <p:cNvPr name="TextBox 65" id="65"/>
          <p:cNvSpPr txBox="true"/>
          <p:nvPr/>
        </p:nvSpPr>
        <p:spPr>
          <a:xfrm rot="0">
            <a:off x="1000125" y="1632602"/>
            <a:ext cx="10380864" cy="6918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91"/>
              </a:lnSpc>
            </a:pPr>
            <a:r>
              <a:rPr lang="en-US" sz="5594" spc="-223">
                <a:solidFill>
                  <a:srgbClr val="FFDE59"/>
                </a:solidFill>
                <a:latin typeface="TT Lakes Neue Expanded"/>
                <a:ea typeface="TT Lakes Neue Expanded"/>
                <a:cs typeface="TT Lakes Neue Expanded"/>
                <a:sym typeface="TT Lakes Neue Expanded"/>
              </a:rPr>
              <a:t>MAIN COMPONENTS</a:t>
            </a:r>
          </a:p>
        </p:txBody>
      </p:sp>
      <p:sp>
        <p:nvSpPr>
          <p:cNvPr name="TextBox 66" id="66"/>
          <p:cNvSpPr txBox="true"/>
          <p:nvPr/>
        </p:nvSpPr>
        <p:spPr>
          <a:xfrm rot="0">
            <a:off x="2687961" y="6761965"/>
            <a:ext cx="6010577" cy="6497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15317" indent="-207659" lvl="1">
              <a:lnSpc>
                <a:spcPts val="2693"/>
              </a:lnSpc>
              <a:buFont typeface="Arial"/>
              <a:buChar char="•"/>
            </a:pPr>
            <a:r>
              <a:rPr lang="en-US" sz="1923" spc="-76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perform the Polite </a:t>
            </a:r>
            <a:r>
              <a:rPr lang="en-US" sz="1923" spc="-76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web </a:t>
            </a:r>
            <a:r>
              <a:rPr lang="en-US" sz="1923" spc="-76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cr</a:t>
            </a:r>
            <a:r>
              <a:rPr lang="en-US" sz="1923" spc="-76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a</a:t>
            </a:r>
            <a:r>
              <a:rPr lang="en-US" sz="1923" spc="-76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wlin</a:t>
            </a:r>
            <a:r>
              <a:rPr lang="en-US" sz="1923" spc="-76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g</a:t>
            </a:r>
            <a:r>
              <a:rPr lang="en-US" sz="1923" spc="-76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using scrapy </a:t>
            </a:r>
          </a:p>
          <a:p>
            <a:pPr algn="l">
              <a:lnSpc>
                <a:spcPts val="2693"/>
              </a:lnSpc>
              <a:spcBef>
                <a:spcPct val="0"/>
              </a:spcBef>
            </a:pPr>
            <a:r>
              <a:rPr lang="en-US" sz="1923" spc="-76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     </a:t>
            </a:r>
          </a:p>
        </p:txBody>
      </p:sp>
      <p:sp>
        <p:nvSpPr>
          <p:cNvPr name="TextBox 67" id="67"/>
          <p:cNvSpPr txBox="true"/>
          <p:nvPr/>
        </p:nvSpPr>
        <p:spPr>
          <a:xfrm rot="0">
            <a:off x="2895748" y="5796802"/>
            <a:ext cx="6010577" cy="5477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61"/>
              </a:lnSpc>
              <a:spcBef>
                <a:spcPct val="0"/>
              </a:spcBef>
            </a:pPr>
            <a:r>
              <a:rPr lang="en-US" b="true" sz="3186" spc="-127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CRAWLER NODES</a:t>
            </a:r>
          </a:p>
        </p:txBody>
      </p:sp>
      <p:sp>
        <p:nvSpPr>
          <p:cNvPr name="TextBox 68" id="68"/>
          <p:cNvSpPr txBox="true"/>
          <p:nvPr/>
        </p:nvSpPr>
        <p:spPr>
          <a:xfrm rot="0">
            <a:off x="4767400" y="679039"/>
            <a:ext cx="960485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5B5B5B"/>
                </a:solidFill>
                <a:latin typeface="Open Sauce"/>
                <a:ea typeface="Open Sauce"/>
                <a:cs typeface="Open Sauce"/>
                <a:sym typeface="Open Sauce"/>
              </a:rPr>
              <a:t>Introduction</a:t>
            </a:r>
          </a:p>
        </p:txBody>
      </p:sp>
      <p:sp>
        <p:nvSpPr>
          <p:cNvPr name="TextBox 69" id="69"/>
          <p:cNvSpPr txBox="true"/>
          <p:nvPr/>
        </p:nvSpPr>
        <p:spPr>
          <a:xfrm rot="0">
            <a:off x="9107416" y="679039"/>
            <a:ext cx="1375748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5B5B5B"/>
                </a:solidFill>
                <a:latin typeface="Open Sauce"/>
                <a:ea typeface="Open Sauce"/>
                <a:cs typeface="Open Sauce"/>
                <a:sym typeface="Open Sauce"/>
              </a:rPr>
              <a:t>Fault tolerance</a:t>
            </a:r>
          </a:p>
        </p:txBody>
      </p:sp>
      <p:sp>
        <p:nvSpPr>
          <p:cNvPr name="TextBox 70" id="70"/>
          <p:cNvSpPr txBox="true"/>
          <p:nvPr/>
        </p:nvSpPr>
        <p:spPr>
          <a:xfrm rot="0">
            <a:off x="6185362" y="692285"/>
            <a:ext cx="1385526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FFDE59"/>
                </a:solidFill>
                <a:latin typeface="Open Sauce"/>
                <a:ea typeface="Open Sauce"/>
                <a:cs typeface="Open Sauce"/>
                <a:sym typeface="Open Sauce"/>
              </a:rPr>
              <a:t>Architecture</a:t>
            </a:r>
          </a:p>
        </p:txBody>
      </p:sp>
      <p:sp>
        <p:nvSpPr>
          <p:cNvPr name="TextBox 71" id="71"/>
          <p:cNvSpPr txBox="true"/>
          <p:nvPr/>
        </p:nvSpPr>
        <p:spPr>
          <a:xfrm rot="0">
            <a:off x="8028088" y="692285"/>
            <a:ext cx="622129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5B5B5B"/>
                </a:solidFill>
                <a:latin typeface="Open Sauce"/>
                <a:ea typeface="Open Sauce"/>
                <a:cs typeface="Open Sauce"/>
                <a:sym typeface="Open Sauce"/>
              </a:rPr>
              <a:t>Demo</a:t>
            </a:r>
          </a:p>
        </p:txBody>
      </p:sp>
      <p:sp>
        <p:nvSpPr>
          <p:cNvPr name="TextBox 72" id="72"/>
          <p:cNvSpPr txBox="true"/>
          <p:nvPr/>
        </p:nvSpPr>
        <p:spPr>
          <a:xfrm rot="0">
            <a:off x="10940365" y="692285"/>
            <a:ext cx="1066672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5B5B5B"/>
                </a:solidFill>
                <a:latin typeface="Open Sauce"/>
                <a:ea typeface="Open Sauce"/>
                <a:cs typeface="Open Sauce"/>
                <a:sym typeface="Open Sauce"/>
              </a:rPr>
              <a:t>Beneficiaries</a:t>
            </a:r>
          </a:p>
        </p:txBody>
      </p:sp>
      <p:sp>
        <p:nvSpPr>
          <p:cNvPr name="TextBox 73" id="73"/>
          <p:cNvSpPr txBox="true"/>
          <p:nvPr/>
        </p:nvSpPr>
        <p:spPr>
          <a:xfrm rot="0">
            <a:off x="12464236" y="692285"/>
            <a:ext cx="928073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5B5B5B"/>
                </a:solidFill>
                <a:latin typeface="Open Sauce"/>
                <a:ea typeface="Open Sauce"/>
                <a:cs typeface="Open Sauce"/>
                <a:sym typeface="Open Sauce"/>
              </a:rPr>
              <a:t>Conclusion</a:t>
            </a:r>
          </a:p>
        </p:txBody>
      </p:sp>
    </p:spTree>
  </p:cSld>
  <p:clrMapOvr>
    <a:masterClrMapping/>
  </p:clrMapOvr>
  <p:transition spd="fast">
    <p:fade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91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59978" y="9910984"/>
            <a:ext cx="262557" cy="203839"/>
          </a:xfrm>
          <a:custGeom>
            <a:avLst/>
            <a:gdLst/>
            <a:ahLst/>
            <a:cxnLst/>
            <a:rect r="r" b="b" t="t" l="l"/>
            <a:pathLst>
              <a:path h="203839" w="262557">
                <a:moveTo>
                  <a:pt x="0" y="0"/>
                </a:moveTo>
                <a:lnTo>
                  <a:pt x="262557" y="0"/>
                </a:lnTo>
                <a:lnTo>
                  <a:pt x="262557" y="203840"/>
                </a:lnTo>
                <a:lnTo>
                  <a:pt x="0" y="2038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0">
            <a:off x="1009650" y="1152537"/>
            <a:ext cx="262557" cy="203839"/>
          </a:xfrm>
          <a:custGeom>
            <a:avLst/>
            <a:gdLst/>
            <a:ahLst/>
            <a:cxnLst/>
            <a:rect r="r" b="b" t="t" l="l"/>
            <a:pathLst>
              <a:path h="203839" w="262557">
                <a:moveTo>
                  <a:pt x="0" y="203840"/>
                </a:moveTo>
                <a:lnTo>
                  <a:pt x="262557" y="203840"/>
                </a:lnTo>
                <a:lnTo>
                  <a:pt x="262557" y="0"/>
                </a:lnTo>
                <a:lnTo>
                  <a:pt x="0" y="0"/>
                </a:lnTo>
                <a:lnTo>
                  <a:pt x="0" y="20384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true" rot="0">
            <a:off x="17259300" y="1152537"/>
            <a:ext cx="262557" cy="203839"/>
          </a:xfrm>
          <a:custGeom>
            <a:avLst/>
            <a:gdLst/>
            <a:ahLst/>
            <a:cxnLst/>
            <a:rect r="r" b="b" t="t" l="l"/>
            <a:pathLst>
              <a:path h="203839" w="262557">
                <a:moveTo>
                  <a:pt x="262557" y="203840"/>
                </a:moveTo>
                <a:lnTo>
                  <a:pt x="0" y="203840"/>
                </a:lnTo>
                <a:lnTo>
                  <a:pt x="0" y="0"/>
                </a:lnTo>
                <a:lnTo>
                  <a:pt x="262557" y="0"/>
                </a:lnTo>
                <a:lnTo>
                  <a:pt x="262557" y="20384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16432096" y="4422399"/>
            <a:ext cx="4250283" cy="4250283"/>
          </a:xfrm>
          <a:custGeom>
            <a:avLst/>
            <a:gdLst/>
            <a:ahLst/>
            <a:cxnLst/>
            <a:rect r="r" b="b" t="t" l="l"/>
            <a:pathLst>
              <a:path h="4250283" w="4250283">
                <a:moveTo>
                  <a:pt x="4250283" y="0"/>
                </a:moveTo>
                <a:lnTo>
                  <a:pt x="0" y="0"/>
                </a:lnTo>
                <a:lnTo>
                  <a:pt x="0" y="4250283"/>
                </a:lnTo>
                <a:lnTo>
                  <a:pt x="4250283" y="4250283"/>
                </a:lnTo>
                <a:lnTo>
                  <a:pt x="4250283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0">
            <a:off x="17390578" y="9910984"/>
            <a:ext cx="262557" cy="203839"/>
          </a:xfrm>
          <a:custGeom>
            <a:avLst/>
            <a:gdLst/>
            <a:ahLst/>
            <a:cxnLst/>
            <a:rect r="r" b="b" t="t" l="l"/>
            <a:pathLst>
              <a:path h="203839" w="262557">
                <a:moveTo>
                  <a:pt x="262557" y="0"/>
                </a:moveTo>
                <a:lnTo>
                  <a:pt x="0" y="0"/>
                </a:lnTo>
                <a:lnTo>
                  <a:pt x="0" y="203840"/>
                </a:lnTo>
                <a:lnTo>
                  <a:pt x="262557" y="203840"/>
                </a:lnTo>
                <a:lnTo>
                  <a:pt x="26255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1112095" y="4095053"/>
            <a:ext cx="4885788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b="true" sz="3000" spc="-120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INDEXER NODES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949720" y="4961357"/>
            <a:ext cx="6616141" cy="3814035"/>
            <a:chOff x="0" y="0"/>
            <a:chExt cx="8821522" cy="5085380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103282" y="0"/>
              <a:ext cx="8494426" cy="2114911"/>
              <a:chOff x="0" y="0"/>
              <a:chExt cx="1738714" cy="432899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1738714" cy="432899"/>
              </a:xfrm>
              <a:custGeom>
                <a:avLst/>
                <a:gdLst/>
                <a:ahLst/>
                <a:cxnLst/>
                <a:rect r="r" b="b" t="t" l="l"/>
                <a:pathLst>
                  <a:path h="432899" w="1738714">
                    <a:moveTo>
                      <a:pt x="26405" y="0"/>
                    </a:moveTo>
                    <a:lnTo>
                      <a:pt x="1712309" y="0"/>
                    </a:lnTo>
                    <a:cubicBezTo>
                      <a:pt x="1719312" y="0"/>
                      <a:pt x="1726028" y="2782"/>
                      <a:pt x="1730980" y="7734"/>
                    </a:cubicBezTo>
                    <a:cubicBezTo>
                      <a:pt x="1735932" y="12686"/>
                      <a:pt x="1738714" y="19402"/>
                      <a:pt x="1738714" y="26405"/>
                    </a:cubicBezTo>
                    <a:lnTo>
                      <a:pt x="1738714" y="406494"/>
                    </a:lnTo>
                    <a:cubicBezTo>
                      <a:pt x="1738714" y="421077"/>
                      <a:pt x="1726892" y="432899"/>
                      <a:pt x="1712309" y="432899"/>
                    </a:cubicBezTo>
                    <a:lnTo>
                      <a:pt x="26405" y="432899"/>
                    </a:lnTo>
                    <a:cubicBezTo>
                      <a:pt x="19402" y="432899"/>
                      <a:pt x="12686" y="430117"/>
                      <a:pt x="7734" y="425165"/>
                    </a:cubicBezTo>
                    <a:cubicBezTo>
                      <a:pt x="2782" y="420213"/>
                      <a:pt x="0" y="413497"/>
                      <a:pt x="0" y="406494"/>
                    </a:cubicBezTo>
                    <a:lnTo>
                      <a:pt x="0" y="26405"/>
                    </a:lnTo>
                    <a:cubicBezTo>
                      <a:pt x="0" y="19402"/>
                      <a:pt x="2782" y="12686"/>
                      <a:pt x="7734" y="7734"/>
                    </a:cubicBezTo>
                    <a:cubicBezTo>
                      <a:pt x="12686" y="2782"/>
                      <a:pt x="19402" y="0"/>
                      <a:pt x="26405" y="0"/>
                    </a:cubicBezTo>
                    <a:close/>
                  </a:path>
                </a:pathLst>
              </a:custGeom>
              <a:solidFill>
                <a:srgbClr val="191919"/>
              </a:solidFill>
              <a:ln w="9525" cap="rnd">
                <a:solidFill>
                  <a:srgbClr val="5B5B5B"/>
                </a:solidFill>
                <a:prstDash val="solid"/>
                <a:round/>
              </a:ln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38100"/>
                <a:ext cx="1738714" cy="470999"/>
              </a:xfrm>
              <a:prstGeom prst="rect">
                <a:avLst/>
              </a:prstGeom>
            </p:spPr>
            <p:txBody>
              <a:bodyPr anchor="ctr" rtlCol="false" tIns="56404" lIns="56404" bIns="56404" rIns="56404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12" id="12"/>
            <p:cNvSpPr txBox="true"/>
            <p:nvPr/>
          </p:nvSpPr>
          <p:spPr>
            <a:xfrm rot="0">
              <a:off x="865441" y="502483"/>
              <a:ext cx="6970110" cy="11452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583"/>
                </a:lnSpc>
                <a:spcBef>
                  <a:spcPct val="0"/>
                </a:spcBef>
              </a:pPr>
              <a:r>
                <a:rPr lang="en-US" b="true" sz="2559" spc="-102">
                  <a:solidFill>
                    <a:srgbClr val="FFFFFF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1  Receives URLs from master-command queue</a:t>
              </a:r>
            </a:p>
          </p:txBody>
        </p:sp>
        <p:grpSp>
          <p:nvGrpSpPr>
            <p:cNvPr name="Group 13" id="13"/>
            <p:cNvGrpSpPr/>
            <p:nvPr/>
          </p:nvGrpSpPr>
          <p:grpSpPr>
            <a:xfrm rot="0">
              <a:off x="79907" y="610406"/>
              <a:ext cx="93501" cy="894099"/>
              <a:chOff x="0" y="0"/>
              <a:chExt cx="19139" cy="183012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19139" cy="183012"/>
              </a:xfrm>
              <a:custGeom>
                <a:avLst/>
                <a:gdLst/>
                <a:ahLst/>
                <a:cxnLst/>
                <a:rect r="r" b="b" t="t" l="l"/>
                <a:pathLst>
                  <a:path h="183012" w="19139">
                    <a:moveTo>
                      <a:pt x="9569" y="0"/>
                    </a:moveTo>
                    <a:lnTo>
                      <a:pt x="9569" y="0"/>
                    </a:lnTo>
                    <a:cubicBezTo>
                      <a:pt x="14854" y="0"/>
                      <a:pt x="19139" y="4284"/>
                      <a:pt x="19139" y="9569"/>
                    </a:cubicBezTo>
                    <a:lnTo>
                      <a:pt x="19139" y="173443"/>
                    </a:lnTo>
                    <a:cubicBezTo>
                      <a:pt x="19139" y="175981"/>
                      <a:pt x="18130" y="178415"/>
                      <a:pt x="16336" y="180209"/>
                    </a:cubicBezTo>
                    <a:cubicBezTo>
                      <a:pt x="14541" y="182004"/>
                      <a:pt x="12107" y="183012"/>
                      <a:pt x="9569" y="183012"/>
                    </a:cubicBezTo>
                    <a:lnTo>
                      <a:pt x="9569" y="183012"/>
                    </a:lnTo>
                    <a:cubicBezTo>
                      <a:pt x="7031" y="183012"/>
                      <a:pt x="4597" y="182004"/>
                      <a:pt x="2803" y="180209"/>
                    </a:cubicBezTo>
                    <a:cubicBezTo>
                      <a:pt x="1008" y="178415"/>
                      <a:pt x="0" y="175981"/>
                      <a:pt x="0" y="173443"/>
                    </a:cubicBezTo>
                    <a:lnTo>
                      <a:pt x="0" y="9569"/>
                    </a:lnTo>
                    <a:cubicBezTo>
                      <a:pt x="0" y="7031"/>
                      <a:pt x="1008" y="4597"/>
                      <a:pt x="2803" y="2803"/>
                    </a:cubicBezTo>
                    <a:cubicBezTo>
                      <a:pt x="4597" y="1008"/>
                      <a:pt x="7031" y="0"/>
                      <a:pt x="9569" y="0"/>
                    </a:cubicBezTo>
                    <a:close/>
                  </a:path>
                </a:pathLst>
              </a:custGeom>
              <a:solidFill>
                <a:srgbClr val="FFDE59"/>
              </a:solidFill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0" y="-28575"/>
                <a:ext cx="19139" cy="211587"/>
              </a:xfrm>
              <a:prstGeom prst="rect">
                <a:avLst/>
              </a:prstGeom>
            </p:spPr>
            <p:txBody>
              <a:bodyPr anchor="ctr" rtlCol="false" tIns="56404" lIns="56404" bIns="56404" rIns="56404"/>
              <a:lstStyle/>
              <a:p>
                <a:pPr algn="ctr">
                  <a:lnSpc>
                    <a:spcPts val="1960"/>
                  </a:lnSpc>
                </a:pPr>
              </a:p>
            </p:txBody>
          </p:sp>
        </p:grpSp>
        <p:grpSp>
          <p:nvGrpSpPr>
            <p:cNvPr name="Group 16" id="16"/>
            <p:cNvGrpSpPr/>
            <p:nvPr/>
          </p:nvGrpSpPr>
          <p:grpSpPr>
            <a:xfrm rot="0">
              <a:off x="8527583" y="610406"/>
              <a:ext cx="93501" cy="894099"/>
              <a:chOff x="0" y="0"/>
              <a:chExt cx="19139" cy="183012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19139" cy="183012"/>
              </a:xfrm>
              <a:custGeom>
                <a:avLst/>
                <a:gdLst/>
                <a:ahLst/>
                <a:cxnLst/>
                <a:rect r="r" b="b" t="t" l="l"/>
                <a:pathLst>
                  <a:path h="183012" w="19139">
                    <a:moveTo>
                      <a:pt x="9569" y="0"/>
                    </a:moveTo>
                    <a:lnTo>
                      <a:pt x="9569" y="0"/>
                    </a:lnTo>
                    <a:cubicBezTo>
                      <a:pt x="14854" y="0"/>
                      <a:pt x="19139" y="4284"/>
                      <a:pt x="19139" y="9569"/>
                    </a:cubicBezTo>
                    <a:lnTo>
                      <a:pt x="19139" y="173443"/>
                    </a:lnTo>
                    <a:cubicBezTo>
                      <a:pt x="19139" y="175981"/>
                      <a:pt x="18130" y="178415"/>
                      <a:pt x="16336" y="180209"/>
                    </a:cubicBezTo>
                    <a:cubicBezTo>
                      <a:pt x="14541" y="182004"/>
                      <a:pt x="12107" y="183012"/>
                      <a:pt x="9569" y="183012"/>
                    </a:cubicBezTo>
                    <a:lnTo>
                      <a:pt x="9569" y="183012"/>
                    </a:lnTo>
                    <a:cubicBezTo>
                      <a:pt x="7031" y="183012"/>
                      <a:pt x="4597" y="182004"/>
                      <a:pt x="2803" y="180209"/>
                    </a:cubicBezTo>
                    <a:cubicBezTo>
                      <a:pt x="1008" y="178415"/>
                      <a:pt x="0" y="175981"/>
                      <a:pt x="0" y="173443"/>
                    </a:cubicBezTo>
                    <a:lnTo>
                      <a:pt x="0" y="9569"/>
                    </a:lnTo>
                    <a:cubicBezTo>
                      <a:pt x="0" y="7031"/>
                      <a:pt x="1008" y="4597"/>
                      <a:pt x="2803" y="2803"/>
                    </a:cubicBezTo>
                    <a:cubicBezTo>
                      <a:pt x="4597" y="1008"/>
                      <a:pt x="7031" y="0"/>
                      <a:pt x="9569" y="0"/>
                    </a:cubicBezTo>
                    <a:close/>
                  </a:path>
                </a:pathLst>
              </a:custGeom>
              <a:solidFill>
                <a:srgbClr val="FFDE59"/>
              </a:solidFill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0" y="-28575"/>
                <a:ext cx="19139" cy="211587"/>
              </a:xfrm>
              <a:prstGeom prst="rect">
                <a:avLst/>
              </a:prstGeom>
            </p:spPr>
            <p:txBody>
              <a:bodyPr anchor="ctr" rtlCol="false" tIns="56404" lIns="56404" bIns="56404" rIns="56404"/>
              <a:lstStyle/>
              <a:p>
                <a:pPr algn="ctr">
                  <a:lnSpc>
                    <a:spcPts val="1960"/>
                  </a:lnSpc>
                </a:pPr>
              </a:p>
            </p:txBody>
          </p:sp>
        </p:grpSp>
        <p:sp>
          <p:nvSpPr>
            <p:cNvPr name="TextBox 19" id="19"/>
            <p:cNvSpPr txBox="true"/>
            <p:nvPr/>
          </p:nvSpPr>
          <p:spPr>
            <a:xfrm rot="0">
              <a:off x="2457169" y="3864108"/>
              <a:ext cx="6319206" cy="39880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385542" indent="-192771" lvl="1">
                <a:lnSpc>
                  <a:spcPts val="2500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1785" spc="-71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Manages  task distribution 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2502316" y="2935952"/>
              <a:ext cx="6319206" cy="64848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074"/>
                </a:lnSpc>
                <a:spcBef>
                  <a:spcPct val="0"/>
                </a:spcBef>
              </a:pPr>
              <a:r>
                <a:rPr lang="en-US" b="true" sz="2910" spc="-116">
                  <a:solidFill>
                    <a:srgbClr val="FFFFFF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MASTER NODES</a:t>
              </a:r>
            </a:p>
          </p:txBody>
        </p:sp>
        <p:grpSp>
          <p:nvGrpSpPr>
            <p:cNvPr name="Group 21" id="21"/>
            <p:cNvGrpSpPr/>
            <p:nvPr/>
          </p:nvGrpSpPr>
          <p:grpSpPr>
            <a:xfrm rot="0">
              <a:off x="1790139" y="3357704"/>
              <a:ext cx="84770" cy="810603"/>
              <a:chOff x="0" y="0"/>
              <a:chExt cx="19139" cy="183012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0"/>
                <a:ext cx="19139" cy="183012"/>
              </a:xfrm>
              <a:custGeom>
                <a:avLst/>
                <a:gdLst/>
                <a:ahLst/>
                <a:cxnLst/>
                <a:rect r="r" b="b" t="t" l="l"/>
                <a:pathLst>
                  <a:path h="183012" w="19139">
                    <a:moveTo>
                      <a:pt x="9569" y="0"/>
                    </a:moveTo>
                    <a:lnTo>
                      <a:pt x="9569" y="0"/>
                    </a:lnTo>
                    <a:cubicBezTo>
                      <a:pt x="14854" y="0"/>
                      <a:pt x="19139" y="4284"/>
                      <a:pt x="19139" y="9569"/>
                    </a:cubicBezTo>
                    <a:lnTo>
                      <a:pt x="19139" y="173443"/>
                    </a:lnTo>
                    <a:cubicBezTo>
                      <a:pt x="19139" y="175981"/>
                      <a:pt x="18130" y="178415"/>
                      <a:pt x="16336" y="180209"/>
                    </a:cubicBezTo>
                    <a:cubicBezTo>
                      <a:pt x="14541" y="182004"/>
                      <a:pt x="12107" y="183012"/>
                      <a:pt x="9569" y="183012"/>
                    </a:cubicBezTo>
                    <a:lnTo>
                      <a:pt x="9569" y="183012"/>
                    </a:lnTo>
                    <a:cubicBezTo>
                      <a:pt x="7031" y="183012"/>
                      <a:pt x="4597" y="182004"/>
                      <a:pt x="2803" y="180209"/>
                    </a:cubicBezTo>
                    <a:cubicBezTo>
                      <a:pt x="1008" y="178415"/>
                      <a:pt x="0" y="175981"/>
                      <a:pt x="0" y="173443"/>
                    </a:cubicBezTo>
                    <a:lnTo>
                      <a:pt x="0" y="9569"/>
                    </a:lnTo>
                    <a:cubicBezTo>
                      <a:pt x="0" y="7031"/>
                      <a:pt x="1008" y="4597"/>
                      <a:pt x="2803" y="2803"/>
                    </a:cubicBezTo>
                    <a:cubicBezTo>
                      <a:pt x="4597" y="1008"/>
                      <a:pt x="7031" y="0"/>
                      <a:pt x="9569" y="0"/>
                    </a:cubicBezTo>
                    <a:close/>
                  </a:path>
                </a:pathLst>
              </a:custGeom>
              <a:solidFill>
                <a:srgbClr val="FFDE59"/>
              </a:solidFill>
            </p:spPr>
          </p:sp>
          <p:sp>
            <p:nvSpPr>
              <p:cNvPr name="TextBox 23" id="23"/>
              <p:cNvSpPr txBox="true"/>
              <p:nvPr/>
            </p:nvSpPr>
            <p:spPr>
              <a:xfrm>
                <a:off x="0" y="-28575"/>
                <a:ext cx="19139" cy="211587"/>
              </a:xfrm>
              <a:prstGeom prst="rect">
                <a:avLst/>
              </a:prstGeom>
            </p:spPr>
            <p:txBody>
              <a:bodyPr anchor="ctr" rtlCol="false" tIns="51137" lIns="51137" bIns="51137" rIns="51137"/>
              <a:lstStyle/>
              <a:p>
                <a:pPr algn="ctr">
                  <a:lnSpc>
                    <a:spcPts val="1959"/>
                  </a:lnSpc>
                </a:pPr>
              </a:p>
            </p:txBody>
          </p:sp>
        </p:grpSp>
        <p:grpSp>
          <p:nvGrpSpPr>
            <p:cNvPr name="Group 24" id="24"/>
            <p:cNvGrpSpPr/>
            <p:nvPr/>
          </p:nvGrpSpPr>
          <p:grpSpPr>
            <a:xfrm rot="0">
              <a:off x="23497" y="2959491"/>
              <a:ext cx="8538516" cy="2125889"/>
              <a:chOff x="0" y="0"/>
              <a:chExt cx="1738714" cy="432899"/>
            </a:xfrm>
          </p:grpSpPr>
          <p:sp>
            <p:nvSpPr>
              <p:cNvPr name="Freeform 25" id="25"/>
              <p:cNvSpPr/>
              <p:nvPr/>
            </p:nvSpPr>
            <p:spPr>
              <a:xfrm flipH="false" flipV="false" rot="0">
                <a:off x="0" y="0"/>
                <a:ext cx="1738714" cy="432899"/>
              </a:xfrm>
              <a:custGeom>
                <a:avLst/>
                <a:gdLst/>
                <a:ahLst/>
                <a:cxnLst/>
                <a:rect r="r" b="b" t="t" l="l"/>
                <a:pathLst>
                  <a:path h="432899" w="1738714">
                    <a:moveTo>
                      <a:pt x="26269" y="0"/>
                    </a:moveTo>
                    <a:lnTo>
                      <a:pt x="1712445" y="0"/>
                    </a:lnTo>
                    <a:cubicBezTo>
                      <a:pt x="1726953" y="0"/>
                      <a:pt x="1738714" y="11761"/>
                      <a:pt x="1738714" y="26269"/>
                    </a:cubicBezTo>
                    <a:lnTo>
                      <a:pt x="1738714" y="406630"/>
                    </a:lnTo>
                    <a:cubicBezTo>
                      <a:pt x="1738714" y="421138"/>
                      <a:pt x="1726953" y="432899"/>
                      <a:pt x="1712445" y="432899"/>
                    </a:cubicBezTo>
                    <a:lnTo>
                      <a:pt x="26269" y="432899"/>
                    </a:lnTo>
                    <a:cubicBezTo>
                      <a:pt x="11761" y="432899"/>
                      <a:pt x="0" y="421138"/>
                      <a:pt x="0" y="406630"/>
                    </a:cubicBezTo>
                    <a:lnTo>
                      <a:pt x="0" y="26269"/>
                    </a:lnTo>
                    <a:cubicBezTo>
                      <a:pt x="0" y="11761"/>
                      <a:pt x="11761" y="0"/>
                      <a:pt x="26269" y="0"/>
                    </a:cubicBezTo>
                    <a:close/>
                  </a:path>
                </a:pathLst>
              </a:custGeom>
              <a:solidFill>
                <a:srgbClr val="191919"/>
              </a:solidFill>
              <a:ln w="9525" cap="rnd">
                <a:solidFill>
                  <a:srgbClr val="5B5B5B"/>
                </a:solidFill>
                <a:prstDash val="solid"/>
                <a:round/>
              </a:ln>
            </p:spPr>
          </p:sp>
          <p:sp>
            <p:nvSpPr>
              <p:cNvPr name="TextBox 26" id="26"/>
              <p:cNvSpPr txBox="true"/>
              <p:nvPr/>
            </p:nvSpPr>
            <p:spPr>
              <a:xfrm>
                <a:off x="0" y="-38100"/>
                <a:ext cx="1738714" cy="470999"/>
              </a:xfrm>
              <a:prstGeom prst="rect">
                <a:avLst/>
              </a:prstGeom>
            </p:spPr>
            <p:txBody>
              <a:bodyPr anchor="ctr" rtlCol="false" tIns="56697" lIns="56697" bIns="56697" rIns="56697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27" id="27"/>
            <p:cNvSpPr txBox="true"/>
            <p:nvPr/>
          </p:nvSpPr>
          <p:spPr>
            <a:xfrm rot="0">
              <a:off x="789611" y="3692529"/>
              <a:ext cx="7006287" cy="5483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581"/>
                </a:lnSpc>
                <a:spcBef>
                  <a:spcPct val="0"/>
                </a:spcBef>
              </a:pPr>
              <a:r>
                <a:rPr lang="en-US" b="true" sz="2558" spc="-102">
                  <a:solidFill>
                    <a:srgbClr val="FFFFFF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2  Adds URLs to the crawl queue</a:t>
              </a:r>
            </a:p>
          </p:txBody>
        </p:sp>
        <p:grpSp>
          <p:nvGrpSpPr>
            <p:cNvPr name="Group 28" id="28"/>
            <p:cNvGrpSpPr/>
            <p:nvPr/>
          </p:nvGrpSpPr>
          <p:grpSpPr>
            <a:xfrm rot="0">
              <a:off x="0" y="3573065"/>
              <a:ext cx="93986" cy="898739"/>
              <a:chOff x="0" y="0"/>
              <a:chExt cx="19139" cy="183012"/>
            </a:xfrm>
          </p:grpSpPr>
          <p:sp>
            <p:nvSpPr>
              <p:cNvPr name="Freeform 29" id="29"/>
              <p:cNvSpPr/>
              <p:nvPr/>
            </p:nvSpPr>
            <p:spPr>
              <a:xfrm flipH="false" flipV="false" rot="0">
                <a:off x="0" y="0"/>
                <a:ext cx="19139" cy="183012"/>
              </a:xfrm>
              <a:custGeom>
                <a:avLst/>
                <a:gdLst/>
                <a:ahLst/>
                <a:cxnLst/>
                <a:rect r="r" b="b" t="t" l="l"/>
                <a:pathLst>
                  <a:path h="183012" w="19139">
                    <a:moveTo>
                      <a:pt x="9569" y="0"/>
                    </a:moveTo>
                    <a:lnTo>
                      <a:pt x="9569" y="0"/>
                    </a:lnTo>
                    <a:cubicBezTo>
                      <a:pt x="14854" y="0"/>
                      <a:pt x="19139" y="4284"/>
                      <a:pt x="19139" y="9569"/>
                    </a:cubicBezTo>
                    <a:lnTo>
                      <a:pt x="19139" y="173443"/>
                    </a:lnTo>
                    <a:cubicBezTo>
                      <a:pt x="19139" y="175981"/>
                      <a:pt x="18130" y="178415"/>
                      <a:pt x="16336" y="180209"/>
                    </a:cubicBezTo>
                    <a:cubicBezTo>
                      <a:pt x="14541" y="182004"/>
                      <a:pt x="12107" y="183012"/>
                      <a:pt x="9569" y="183012"/>
                    </a:cubicBezTo>
                    <a:lnTo>
                      <a:pt x="9569" y="183012"/>
                    </a:lnTo>
                    <a:cubicBezTo>
                      <a:pt x="7031" y="183012"/>
                      <a:pt x="4597" y="182004"/>
                      <a:pt x="2803" y="180209"/>
                    </a:cubicBezTo>
                    <a:cubicBezTo>
                      <a:pt x="1008" y="178415"/>
                      <a:pt x="0" y="175981"/>
                      <a:pt x="0" y="173443"/>
                    </a:cubicBezTo>
                    <a:lnTo>
                      <a:pt x="0" y="9569"/>
                    </a:lnTo>
                    <a:cubicBezTo>
                      <a:pt x="0" y="7031"/>
                      <a:pt x="1008" y="4597"/>
                      <a:pt x="2803" y="2803"/>
                    </a:cubicBezTo>
                    <a:cubicBezTo>
                      <a:pt x="4597" y="1008"/>
                      <a:pt x="7031" y="0"/>
                      <a:pt x="9569" y="0"/>
                    </a:cubicBezTo>
                    <a:close/>
                  </a:path>
                </a:pathLst>
              </a:custGeom>
              <a:solidFill>
                <a:srgbClr val="FFDE59"/>
              </a:solidFill>
            </p:spPr>
          </p:sp>
          <p:sp>
            <p:nvSpPr>
              <p:cNvPr name="TextBox 30" id="30"/>
              <p:cNvSpPr txBox="true"/>
              <p:nvPr/>
            </p:nvSpPr>
            <p:spPr>
              <a:xfrm>
                <a:off x="0" y="-28575"/>
                <a:ext cx="19139" cy="211587"/>
              </a:xfrm>
              <a:prstGeom prst="rect">
                <a:avLst/>
              </a:prstGeom>
            </p:spPr>
            <p:txBody>
              <a:bodyPr anchor="ctr" rtlCol="false" tIns="56697" lIns="56697" bIns="56697" rIns="56697"/>
              <a:lstStyle/>
              <a:p>
                <a:pPr algn="ctr">
                  <a:lnSpc>
                    <a:spcPts val="1960"/>
                  </a:lnSpc>
                </a:pPr>
              </a:p>
            </p:txBody>
          </p:sp>
        </p:grpSp>
        <p:grpSp>
          <p:nvGrpSpPr>
            <p:cNvPr name="Group 31" id="31"/>
            <p:cNvGrpSpPr/>
            <p:nvPr/>
          </p:nvGrpSpPr>
          <p:grpSpPr>
            <a:xfrm rot="0">
              <a:off x="8491522" y="3573065"/>
              <a:ext cx="93986" cy="898739"/>
              <a:chOff x="0" y="0"/>
              <a:chExt cx="19139" cy="183012"/>
            </a:xfrm>
          </p:grpSpPr>
          <p:sp>
            <p:nvSpPr>
              <p:cNvPr name="Freeform 32" id="32"/>
              <p:cNvSpPr/>
              <p:nvPr/>
            </p:nvSpPr>
            <p:spPr>
              <a:xfrm flipH="false" flipV="false" rot="0">
                <a:off x="0" y="0"/>
                <a:ext cx="19139" cy="183012"/>
              </a:xfrm>
              <a:custGeom>
                <a:avLst/>
                <a:gdLst/>
                <a:ahLst/>
                <a:cxnLst/>
                <a:rect r="r" b="b" t="t" l="l"/>
                <a:pathLst>
                  <a:path h="183012" w="19139">
                    <a:moveTo>
                      <a:pt x="9569" y="0"/>
                    </a:moveTo>
                    <a:lnTo>
                      <a:pt x="9569" y="0"/>
                    </a:lnTo>
                    <a:cubicBezTo>
                      <a:pt x="14854" y="0"/>
                      <a:pt x="19139" y="4284"/>
                      <a:pt x="19139" y="9569"/>
                    </a:cubicBezTo>
                    <a:lnTo>
                      <a:pt x="19139" y="173443"/>
                    </a:lnTo>
                    <a:cubicBezTo>
                      <a:pt x="19139" y="175981"/>
                      <a:pt x="18130" y="178415"/>
                      <a:pt x="16336" y="180209"/>
                    </a:cubicBezTo>
                    <a:cubicBezTo>
                      <a:pt x="14541" y="182004"/>
                      <a:pt x="12107" y="183012"/>
                      <a:pt x="9569" y="183012"/>
                    </a:cubicBezTo>
                    <a:lnTo>
                      <a:pt x="9569" y="183012"/>
                    </a:lnTo>
                    <a:cubicBezTo>
                      <a:pt x="7031" y="183012"/>
                      <a:pt x="4597" y="182004"/>
                      <a:pt x="2803" y="180209"/>
                    </a:cubicBezTo>
                    <a:cubicBezTo>
                      <a:pt x="1008" y="178415"/>
                      <a:pt x="0" y="175981"/>
                      <a:pt x="0" y="173443"/>
                    </a:cubicBezTo>
                    <a:lnTo>
                      <a:pt x="0" y="9569"/>
                    </a:lnTo>
                    <a:cubicBezTo>
                      <a:pt x="0" y="7031"/>
                      <a:pt x="1008" y="4597"/>
                      <a:pt x="2803" y="2803"/>
                    </a:cubicBezTo>
                    <a:cubicBezTo>
                      <a:pt x="4597" y="1008"/>
                      <a:pt x="7031" y="0"/>
                      <a:pt x="9569" y="0"/>
                    </a:cubicBezTo>
                    <a:close/>
                  </a:path>
                </a:pathLst>
              </a:custGeom>
              <a:solidFill>
                <a:srgbClr val="FFDE59"/>
              </a:solidFill>
            </p:spPr>
          </p:sp>
          <p:sp>
            <p:nvSpPr>
              <p:cNvPr name="TextBox 33" id="33"/>
              <p:cNvSpPr txBox="true"/>
              <p:nvPr/>
            </p:nvSpPr>
            <p:spPr>
              <a:xfrm>
                <a:off x="0" y="-28575"/>
                <a:ext cx="19139" cy="211587"/>
              </a:xfrm>
              <a:prstGeom prst="rect">
                <a:avLst/>
              </a:prstGeom>
            </p:spPr>
            <p:txBody>
              <a:bodyPr anchor="ctr" rtlCol="false" tIns="56697" lIns="56697" bIns="56697" rIns="56697"/>
              <a:lstStyle/>
              <a:p>
                <a:pPr algn="ctr">
                  <a:lnSpc>
                    <a:spcPts val="1960"/>
                  </a:lnSpc>
                </a:pPr>
              </a:p>
            </p:txBody>
          </p:sp>
        </p:grpSp>
      </p:grpSp>
      <p:sp>
        <p:nvSpPr>
          <p:cNvPr name="Freeform 34" id="34"/>
          <p:cNvSpPr/>
          <p:nvPr/>
        </p:nvSpPr>
        <p:spPr>
          <a:xfrm flipH="false" flipV="false" rot="-10800000">
            <a:off x="15068686" y="1417429"/>
            <a:ext cx="3339562" cy="3339562"/>
          </a:xfrm>
          <a:custGeom>
            <a:avLst/>
            <a:gdLst/>
            <a:ahLst/>
            <a:cxnLst/>
            <a:rect r="r" b="b" t="t" l="l"/>
            <a:pathLst>
              <a:path h="3339562" w="3339562">
                <a:moveTo>
                  <a:pt x="0" y="0"/>
                </a:moveTo>
                <a:lnTo>
                  <a:pt x="3339562" y="0"/>
                </a:lnTo>
                <a:lnTo>
                  <a:pt x="3339562" y="3339562"/>
                </a:lnTo>
                <a:lnTo>
                  <a:pt x="0" y="33395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5" id="35"/>
          <p:cNvSpPr/>
          <p:nvPr/>
        </p:nvSpPr>
        <p:spPr>
          <a:xfrm flipH="false" flipV="false" rot="0">
            <a:off x="8484499" y="1511548"/>
            <a:ext cx="9628633" cy="3178768"/>
          </a:xfrm>
          <a:custGeom>
            <a:avLst/>
            <a:gdLst/>
            <a:ahLst/>
            <a:cxnLst/>
            <a:rect r="r" b="b" t="t" l="l"/>
            <a:pathLst>
              <a:path h="3178768" w="9628633">
                <a:moveTo>
                  <a:pt x="0" y="0"/>
                </a:moveTo>
                <a:lnTo>
                  <a:pt x="9628633" y="0"/>
                </a:lnTo>
                <a:lnTo>
                  <a:pt x="9628633" y="3178768"/>
                </a:lnTo>
                <a:lnTo>
                  <a:pt x="0" y="317876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36" id="36"/>
          <p:cNvSpPr txBox="true"/>
          <p:nvPr/>
        </p:nvSpPr>
        <p:spPr>
          <a:xfrm rot="0">
            <a:off x="1140928" y="1949583"/>
            <a:ext cx="10380864" cy="14531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46"/>
              </a:lnSpc>
            </a:pPr>
            <a:r>
              <a:rPr lang="en-US" sz="6094" spc="-243">
                <a:solidFill>
                  <a:srgbClr val="FFDE59"/>
                </a:solidFill>
                <a:latin typeface="TT Lakes Neue Expanded"/>
                <a:ea typeface="TT Lakes Neue Expanded"/>
                <a:cs typeface="TT Lakes Neue Expanded"/>
                <a:sym typeface="TT Lakes Neue Expanded"/>
              </a:rPr>
              <a:t>MASTER </a:t>
            </a:r>
          </a:p>
          <a:p>
            <a:pPr algn="l">
              <a:lnSpc>
                <a:spcPts val="5546"/>
              </a:lnSpc>
            </a:pPr>
            <a:r>
              <a:rPr lang="en-US" sz="6094" spc="-243">
                <a:solidFill>
                  <a:srgbClr val="FFDE59"/>
                </a:solidFill>
                <a:latin typeface="TT Lakes Neue Expanded"/>
                <a:ea typeface="TT Lakes Neue Expanded"/>
                <a:cs typeface="TT Lakes Neue Expanded"/>
                <a:sym typeface="TT Lakes Neue Expanded"/>
              </a:rPr>
              <a:t>NODE</a:t>
            </a:r>
          </a:p>
        </p:txBody>
      </p:sp>
      <p:grpSp>
        <p:nvGrpSpPr>
          <p:cNvPr name="Group 37" id="37"/>
          <p:cNvGrpSpPr/>
          <p:nvPr/>
        </p:nvGrpSpPr>
        <p:grpSpPr>
          <a:xfrm rot="0">
            <a:off x="9292824" y="4961357"/>
            <a:ext cx="6370820" cy="1586184"/>
            <a:chOff x="0" y="0"/>
            <a:chExt cx="1738714" cy="432899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1738714" cy="432899"/>
            </a:xfrm>
            <a:custGeom>
              <a:avLst/>
              <a:gdLst/>
              <a:ahLst/>
              <a:cxnLst/>
              <a:rect r="r" b="b" t="t" l="l"/>
              <a:pathLst>
                <a:path h="432899" w="1738714">
                  <a:moveTo>
                    <a:pt x="30380" y="0"/>
                  </a:moveTo>
                  <a:lnTo>
                    <a:pt x="1708334" y="0"/>
                  </a:lnTo>
                  <a:cubicBezTo>
                    <a:pt x="1716391" y="0"/>
                    <a:pt x="1724119" y="3201"/>
                    <a:pt x="1729816" y="8898"/>
                  </a:cubicBezTo>
                  <a:cubicBezTo>
                    <a:pt x="1735513" y="14596"/>
                    <a:pt x="1738714" y="22323"/>
                    <a:pt x="1738714" y="30380"/>
                  </a:cubicBezTo>
                  <a:lnTo>
                    <a:pt x="1738714" y="402518"/>
                  </a:lnTo>
                  <a:cubicBezTo>
                    <a:pt x="1738714" y="419297"/>
                    <a:pt x="1725113" y="432899"/>
                    <a:pt x="1708334" y="432899"/>
                  </a:cubicBezTo>
                  <a:lnTo>
                    <a:pt x="30380" y="432899"/>
                  </a:lnTo>
                  <a:cubicBezTo>
                    <a:pt x="22323" y="432899"/>
                    <a:pt x="14596" y="429698"/>
                    <a:pt x="8898" y="424001"/>
                  </a:cubicBezTo>
                  <a:cubicBezTo>
                    <a:pt x="3201" y="418303"/>
                    <a:pt x="0" y="410576"/>
                    <a:pt x="0" y="402518"/>
                  </a:cubicBezTo>
                  <a:lnTo>
                    <a:pt x="0" y="30380"/>
                  </a:lnTo>
                  <a:cubicBezTo>
                    <a:pt x="0" y="22323"/>
                    <a:pt x="3201" y="14596"/>
                    <a:pt x="8898" y="8898"/>
                  </a:cubicBezTo>
                  <a:cubicBezTo>
                    <a:pt x="14596" y="3201"/>
                    <a:pt x="22323" y="0"/>
                    <a:pt x="30380" y="0"/>
                  </a:cubicBezTo>
                  <a:close/>
                </a:path>
              </a:pathLst>
            </a:custGeom>
            <a:solidFill>
              <a:srgbClr val="191919"/>
            </a:solidFill>
            <a:ln w="9525" cap="rnd">
              <a:solidFill>
                <a:srgbClr val="5B5B5B"/>
              </a:solidFill>
              <a:prstDash val="solid"/>
              <a:round/>
            </a:ln>
          </p:spPr>
        </p:sp>
        <p:sp>
          <p:nvSpPr>
            <p:cNvPr name="TextBox 39" id="39"/>
            <p:cNvSpPr txBox="true"/>
            <p:nvPr/>
          </p:nvSpPr>
          <p:spPr>
            <a:xfrm>
              <a:off x="0" y="-38100"/>
              <a:ext cx="1738714" cy="470999"/>
            </a:xfrm>
            <a:prstGeom prst="rect">
              <a:avLst/>
            </a:prstGeom>
          </p:spPr>
          <p:txBody>
            <a:bodyPr anchor="ctr" rtlCol="false" tIns="49024" lIns="49024" bIns="49024" rIns="49024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40" id="40"/>
          <p:cNvSpPr txBox="true"/>
          <p:nvPr/>
        </p:nvSpPr>
        <p:spPr>
          <a:xfrm rot="0">
            <a:off x="9864443" y="5328694"/>
            <a:ext cx="5227582" cy="8684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83"/>
              </a:lnSpc>
              <a:spcBef>
                <a:spcPct val="0"/>
              </a:spcBef>
            </a:pPr>
            <a:r>
              <a:rPr lang="en-US" b="true" sz="2559" spc="-102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3  Tracks active crawlers through heartbeats</a:t>
            </a:r>
          </a:p>
        </p:txBody>
      </p:sp>
      <p:grpSp>
        <p:nvGrpSpPr>
          <p:cNvPr name="Group 41" id="41"/>
          <p:cNvGrpSpPr/>
          <p:nvPr/>
        </p:nvGrpSpPr>
        <p:grpSpPr>
          <a:xfrm rot="0">
            <a:off x="9275293" y="5419162"/>
            <a:ext cx="70126" cy="670574"/>
            <a:chOff x="0" y="0"/>
            <a:chExt cx="19139" cy="183012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19139" cy="183012"/>
            </a:xfrm>
            <a:custGeom>
              <a:avLst/>
              <a:gdLst/>
              <a:ahLst/>
              <a:cxnLst/>
              <a:rect r="r" b="b" t="t" l="l"/>
              <a:pathLst>
                <a:path h="183012" w="19139">
                  <a:moveTo>
                    <a:pt x="9569" y="0"/>
                  </a:moveTo>
                  <a:lnTo>
                    <a:pt x="9569" y="0"/>
                  </a:lnTo>
                  <a:cubicBezTo>
                    <a:pt x="14854" y="0"/>
                    <a:pt x="19139" y="4284"/>
                    <a:pt x="19139" y="9569"/>
                  </a:cubicBezTo>
                  <a:lnTo>
                    <a:pt x="19139" y="173443"/>
                  </a:lnTo>
                  <a:cubicBezTo>
                    <a:pt x="19139" y="175981"/>
                    <a:pt x="18130" y="178415"/>
                    <a:pt x="16336" y="180209"/>
                  </a:cubicBezTo>
                  <a:cubicBezTo>
                    <a:pt x="14541" y="182004"/>
                    <a:pt x="12107" y="183012"/>
                    <a:pt x="9569" y="183012"/>
                  </a:cubicBezTo>
                  <a:lnTo>
                    <a:pt x="9569" y="183012"/>
                  </a:lnTo>
                  <a:cubicBezTo>
                    <a:pt x="7031" y="183012"/>
                    <a:pt x="4597" y="182004"/>
                    <a:pt x="2803" y="180209"/>
                  </a:cubicBezTo>
                  <a:cubicBezTo>
                    <a:pt x="1008" y="178415"/>
                    <a:pt x="0" y="175981"/>
                    <a:pt x="0" y="173443"/>
                  </a:cubicBezTo>
                  <a:lnTo>
                    <a:pt x="0" y="9569"/>
                  </a:lnTo>
                  <a:cubicBezTo>
                    <a:pt x="0" y="7031"/>
                    <a:pt x="1008" y="4597"/>
                    <a:pt x="2803" y="2803"/>
                  </a:cubicBezTo>
                  <a:cubicBezTo>
                    <a:pt x="4597" y="1008"/>
                    <a:pt x="7031" y="0"/>
                    <a:pt x="9569" y="0"/>
                  </a:cubicBez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name="TextBox 43" id="43"/>
            <p:cNvSpPr txBox="true"/>
            <p:nvPr/>
          </p:nvSpPr>
          <p:spPr>
            <a:xfrm>
              <a:off x="0" y="-28575"/>
              <a:ext cx="19139" cy="211587"/>
            </a:xfrm>
            <a:prstGeom prst="rect">
              <a:avLst/>
            </a:prstGeom>
          </p:spPr>
          <p:txBody>
            <a:bodyPr anchor="ctr" rtlCol="false" tIns="49024" lIns="49024" bIns="49024" rIns="49024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44" id="44"/>
          <p:cNvGrpSpPr/>
          <p:nvPr/>
        </p:nvGrpSpPr>
        <p:grpSpPr>
          <a:xfrm rot="0">
            <a:off x="15611049" y="5419162"/>
            <a:ext cx="70126" cy="670574"/>
            <a:chOff x="0" y="0"/>
            <a:chExt cx="19139" cy="183012"/>
          </a:xfrm>
        </p:grpSpPr>
        <p:sp>
          <p:nvSpPr>
            <p:cNvPr name="Freeform 45" id="45"/>
            <p:cNvSpPr/>
            <p:nvPr/>
          </p:nvSpPr>
          <p:spPr>
            <a:xfrm flipH="false" flipV="false" rot="0">
              <a:off x="0" y="0"/>
              <a:ext cx="19139" cy="183012"/>
            </a:xfrm>
            <a:custGeom>
              <a:avLst/>
              <a:gdLst/>
              <a:ahLst/>
              <a:cxnLst/>
              <a:rect r="r" b="b" t="t" l="l"/>
              <a:pathLst>
                <a:path h="183012" w="19139">
                  <a:moveTo>
                    <a:pt x="9569" y="0"/>
                  </a:moveTo>
                  <a:lnTo>
                    <a:pt x="9569" y="0"/>
                  </a:lnTo>
                  <a:cubicBezTo>
                    <a:pt x="14854" y="0"/>
                    <a:pt x="19139" y="4284"/>
                    <a:pt x="19139" y="9569"/>
                  </a:cubicBezTo>
                  <a:lnTo>
                    <a:pt x="19139" y="173443"/>
                  </a:lnTo>
                  <a:cubicBezTo>
                    <a:pt x="19139" y="175981"/>
                    <a:pt x="18130" y="178415"/>
                    <a:pt x="16336" y="180209"/>
                  </a:cubicBezTo>
                  <a:cubicBezTo>
                    <a:pt x="14541" y="182004"/>
                    <a:pt x="12107" y="183012"/>
                    <a:pt x="9569" y="183012"/>
                  </a:cubicBezTo>
                  <a:lnTo>
                    <a:pt x="9569" y="183012"/>
                  </a:lnTo>
                  <a:cubicBezTo>
                    <a:pt x="7031" y="183012"/>
                    <a:pt x="4597" y="182004"/>
                    <a:pt x="2803" y="180209"/>
                  </a:cubicBezTo>
                  <a:cubicBezTo>
                    <a:pt x="1008" y="178415"/>
                    <a:pt x="0" y="175981"/>
                    <a:pt x="0" y="173443"/>
                  </a:cubicBezTo>
                  <a:lnTo>
                    <a:pt x="0" y="9569"/>
                  </a:lnTo>
                  <a:cubicBezTo>
                    <a:pt x="0" y="7031"/>
                    <a:pt x="1008" y="4597"/>
                    <a:pt x="2803" y="2803"/>
                  </a:cubicBezTo>
                  <a:cubicBezTo>
                    <a:pt x="4597" y="1008"/>
                    <a:pt x="7031" y="0"/>
                    <a:pt x="9569" y="0"/>
                  </a:cubicBez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name="TextBox 46" id="46"/>
            <p:cNvSpPr txBox="true"/>
            <p:nvPr/>
          </p:nvSpPr>
          <p:spPr>
            <a:xfrm>
              <a:off x="0" y="-28575"/>
              <a:ext cx="19139" cy="211587"/>
            </a:xfrm>
            <a:prstGeom prst="rect">
              <a:avLst/>
            </a:prstGeom>
          </p:spPr>
          <p:txBody>
            <a:bodyPr anchor="ctr" rtlCol="false" tIns="49024" lIns="49024" bIns="49024" rIns="49024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sp>
        <p:nvSpPr>
          <p:cNvPr name="TextBox 47" id="47"/>
          <p:cNvSpPr txBox="true"/>
          <p:nvPr/>
        </p:nvSpPr>
        <p:spPr>
          <a:xfrm rot="0">
            <a:off x="11058239" y="7849913"/>
            <a:ext cx="4739404" cy="3086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85542" indent="-192771" lvl="1">
              <a:lnSpc>
                <a:spcPts val="2500"/>
              </a:lnSpc>
              <a:spcBef>
                <a:spcPct val="0"/>
              </a:spcBef>
              <a:buFont typeface="Arial"/>
              <a:buChar char="•"/>
            </a:pPr>
            <a:r>
              <a:rPr lang="en-US" sz="1785" spc="-71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Manages  task distribution 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11092099" y="7149034"/>
            <a:ext cx="4739404" cy="5006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74"/>
              </a:lnSpc>
              <a:spcBef>
                <a:spcPct val="0"/>
              </a:spcBef>
            </a:pPr>
            <a:r>
              <a:rPr lang="en-US" b="true" sz="2910" spc="-116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MASTER NODES</a:t>
            </a:r>
          </a:p>
        </p:txBody>
      </p:sp>
      <p:grpSp>
        <p:nvGrpSpPr>
          <p:cNvPr name="Group 49" id="49"/>
          <p:cNvGrpSpPr/>
          <p:nvPr/>
        </p:nvGrpSpPr>
        <p:grpSpPr>
          <a:xfrm rot="0">
            <a:off x="10557967" y="7479635"/>
            <a:ext cx="63577" cy="607953"/>
            <a:chOff x="0" y="0"/>
            <a:chExt cx="19139" cy="183012"/>
          </a:xfrm>
        </p:grpSpPr>
        <p:sp>
          <p:nvSpPr>
            <p:cNvPr name="Freeform 50" id="50"/>
            <p:cNvSpPr/>
            <p:nvPr/>
          </p:nvSpPr>
          <p:spPr>
            <a:xfrm flipH="false" flipV="false" rot="0">
              <a:off x="0" y="0"/>
              <a:ext cx="19139" cy="183012"/>
            </a:xfrm>
            <a:custGeom>
              <a:avLst/>
              <a:gdLst/>
              <a:ahLst/>
              <a:cxnLst/>
              <a:rect r="r" b="b" t="t" l="l"/>
              <a:pathLst>
                <a:path h="183012" w="19139">
                  <a:moveTo>
                    <a:pt x="9569" y="0"/>
                  </a:moveTo>
                  <a:lnTo>
                    <a:pt x="9569" y="0"/>
                  </a:lnTo>
                  <a:cubicBezTo>
                    <a:pt x="14854" y="0"/>
                    <a:pt x="19139" y="4284"/>
                    <a:pt x="19139" y="9569"/>
                  </a:cubicBezTo>
                  <a:lnTo>
                    <a:pt x="19139" y="173443"/>
                  </a:lnTo>
                  <a:cubicBezTo>
                    <a:pt x="19139" y="175981"/>
                    <a:pt x="18130" y="178415"/>
                    <a:pt x="16336" y="180209"/>
                  </a:cubicBezTo>
                  <a:cubicBezTo>
                    <a:pt x="14541" y="182004"/>
                    <a:pt x="12107" y="183012"/>
                    <a:pt x="9569" y="183012"/>
                  </a:cubicBezTo>
                  <a:lnTo>
                    <a:pt x="9569" y="183012"/>
                  </a:lnTo>
                  <a:cubicBezTo>
                    <a:pt x="7031" y="183012"/>
                    <a:pt x="4597" y="182004"/>
                    <a:pt x="2803" y="180209"/>
                  </a:cubicBezTo>
                  <a:cubicBezTo>
                    <a:pt x="1008" y="178415"/>
                    <a:pt x="0" y="175981"/>
                    <a:pt x="0" y="173443"/>
                  </a:cubicBezTo>
                  <a:lnTo>
                    <a:pt x="0" y="9569"/>
                  </a:lnTo>
                  <a:cubicBezTo>
                    <a:pt x="0" y="7031"/>
                    <a:pt x="1008" y="4597"/>
                    <a:pt x="2803" y="2803"/>
                  </a:cubicBezTo>
                  <a:cubicBezTo>
                    <a:pt x="4597" y="1008"/>
                    <a:pt x="7031" y="0"/>
                    <a:pt x="9569" y="0"/>
                  </a:cubicBez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name="TextBox 51" id="51"/>
            <p:cNvSpPr txBox="true"/>
            <p:nvPr/>
          </p:nvSpPr>
          <p:spPr>
            <a:xfrm>
              <a:off x="0" y="-28575"/>
              <a:ext cx="19139" cy="211587"/>
            </a:xfrm>
            <a:prstGeom prst="rect">
              <a:avLst/>
            </a:prstGeom>
          </p:spPr>
          <p:txBody>
            <a:bodyPr anchor="ctr" rtlCol="false" tIns="44445" lIns="44445" bIns="44445" rIns="44445"/>
            <a:lstStyle/>
            <a:p>
              <a:pPr algn="ctr">
                <a:lnSpc>
                  <a:spcPts val="1959"/>
                </a:lnSpc>
              </a:pPr>
            </a:p>
          </p:txBody>
        </p:sp>
      </p:grpSp>
      <p:grpSp>
        <p:nvGrpSpPr>
          <p:cNvPr name="Group 52" id="52"/>
          <p:cNvGrpSpPr/>
          <p:nvPr/>
        </p:nvGrpSpPr>
        <p:grpSpPr>
          <a:xfrm rot="0">
            <a:off x="9232985" y="7180975"/>
            <a:ext cx="6403887" cy="1594416"/>
            <a:chOff x="0" y="0"/>
            <a:chExt cx="1738714" cy="432899"/>
          </a:xfrm>
        </p:grpSpPr>
        <p:sp>
          <p:nvSpPr>
            <p:cNvPr name="Freeform 53" id="53"/>
            <p:cNvSpPr/>
            <p:nvPr/>
          </p:nvSpPr>
          <p:spPr>
            <a:xfrm flipH="false" flipV="false" rot="0">
              <a:off x="0" y="0"/>
              <a:ext cx="1738714" cy="432899"/>
            </a:xfrm>
            <a:custGeom>
              <a:avLst/>
              <a:gdLst/>
              <a:ahLst/>
              <a:cxnLst/>
              <a:rect r="r" b="b" t="t" l="l"/>
              <a:pathLst>
                <a:path h="432899" w="1738714">
                  <a:moveTo>
                    <a:pt x="30224" y="0"/>
                  </a:moveTo>
                  <a:lnTo>
                    <a:pt x="1708491" y="0"/>
                  </a:lnTo>
                  <a:cubicBezTo>
                    <a:pt x="1716506" y="0"/>
                    <a:pt x="1724194" y="3184"/>
                    <a:pt x="1729862" y="8852"/>
                  </a:cubicBezTo>
                  <a:cubicBezTo>
                    <a:pt x="1735530" y="14520"/>
                    <a:pt x="1738714" y="22208"/>
                    <a:pt x="1738714" y="30224"/>
                  </a:cubicBezTo>
                  <a:lnTo>
                    <a:pt x="1738714" y="402675"/>
                  </a:lnTo>
                  <a:cubicBezTo>
                    <a:pt x="1738714" y="419367"/>
                    <a:pt x="1725183" y="432899"/>
                    <a:pt x="1708491" y="432899"/>
                  </a:cubicBezTo>
                  <a:lnTo>
                    <a:pt x="30224" y="432899"/>
                  </a:lnTo>
                  <a:cubicBezTo>
                    <a:pt x="22208" y="432899"/>
                    <a:pt x="14520" y="429715"/>
                    <a:pt x="8852" y="424047"/>
                  </a:cubicBezTo>
                  <a:cubicBezTo>
                    <a:pt x="3184" y="418378"/>
                    <a:pt x="0" y="410691"/>
                    <a:pt x="0" y="402675"/>
                  </a:cubicBezTo>
                  <a:lnTo>
                    <a:pt x="0" y="30224"/>
                  </a:lnTo>
                  <a:cubicBezTo>
                    <a:pt x="0" y="22208"/>
                    <a:pt x="3184" y="14520"/>
                    <a:pt x="8852" y="8852"/>
                  </a:cubicBezTo>
                  <a:cubicBezTo>
                    <a:pt x="14520" y="3184"/>
                    <a:pt x="22208" y="0"/>
                    <a:pt x="30224" y="0"/>
                  </a:cubicBezTo>
                  <a:close/>
                </a:path>
              </a:pathLst>
            </a:custGeom>
            <a:solidFill>
              <a:srgbClr val="191919"/>
            </a:solidFill>
            <a:ln w="9525" cap="rnd">
              <a:solidFill>
                <a:srgbClr val="5B5B5B"/>
              </a:solidFill>
              <a:prstDash val="solid"/>
              <a:round/>
            </a:ln>
          </p:spPr>
        </p:sp>
        <p:sp>
          <p:nvSpPr>
            <p:cNvPr name="TextBox 54" id="54"/>
            <p:cNvSpPr txBox="true"/>
            <p:nvPr/>
          </p:nvSpPr>
          <p:spPr>
            <a:xfrm>
              <a:off x="0" y="-38100"/>
              <a:ext cx="1738714" cy="470999"/>
            </a:xfrm>
            <a:prstGeom prst="rect">
              <a:avLst/>
            </a:prstGeom>
          </p:spPr>
          <p:txBody>
            <a:bodyPr anchor="ctr" rtlCol="false" tIns="49278" lIns="49278" bIns="49278" rIns="49278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5" id="55"/>
          <p:cNvSpPr txBox="true"/>
          <p:nvPr/>
        </p:nvSpPr>
        <p:spPr>
          <a:xfrm rot="0">
            <a:off x="9864443" y="7432010"/>
            <a:ext cx="5254715" cy="9135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21"/>
              </a:lnSpc>
              <a:spcBef>
                <a:spcPct val="0"/>
              </a:spcBef>
            </a:pPr>
            <a:r>
              <a:rPr lang="en-US" b="true" sz="2658" spc="-106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4 Forwards crawled content to indexer</a:t>
            </a:r>
          </a:p>
        </p:txBody>
      </p:sp>
      <p:grpSp>
        <p:nvGrpSpPr>
          <p:cNvPr name="Group 56" id="56"/>
          <p:cNvGrpSpPr/>
          <p:nvPr/>
        </p:nvGrpSpPr>
        <p:grpSpPr>
          <a:xfrm rot="0">
            <a:off x="9215362" y="7641156"/>
            <a:ext cx="70490" cy="674055"/>
            <a:chOff x="0" y="0"/>
            <a:chExt cx="19139" cy="183012"/>
          </a:xfrm>
        </p:grpSpPr>
        <p:sp>
          <p:nvSpPr>
            <p:cNvPr name="Freeform 57" id="57"/>
            <p:cNvSpPr/>
            <p:nvPr/>
          </p:nvSpPr>
          <p:spPr>
            <a:xfrm flipH="false" flipV="false" rot="0">
              <a:off x="0" y="0"/>
              <a:ext cx="19139" cy="183012"/>
            </a:xfrm>
            <a:custGeom>
              <a:avLst/>
              <a:gdLst/>
              <a:ahLst/>
              <a:cxnLst/>
              <a:rect r="r" b="b" t="t" l="l"/>
              <a:pathLst>
                <a:path h="183012" w="19139">
                  <a:moveTo>
                    <a:pt x="9569" y="0"/>
                  </a:moveTo>
                  <a:lnTo>
                    <a:pt x="9569" y="0"/>
                  </a:lnTo>
                  <a:cubicBezTo>
                    <a:pt x="14854" y="0"/>
                    <a:pt x="19139" y="4284"/>
                    <a:pt x="19139" y="9569"/>
                  </a:cubicBezTo>
                  <a:lnTo>
                    <a:pt x="19139" y="173443"/>
                  </a:lnTo>
                  <a:cubicBezTo>
                    <a:pt x="19139" y="175981"/>
                    <a:pt x="18130" y="178415"/>
                    <a:pt x="16336" y="180209"/>
                  </a:cubicBezTo>
                  <a:cubicBezTo>
                    <a:pt x="14541" y="182004"/>
                    <a:pt x="12107" y="183012"/>
                    <a:pt x="9569" y="183012"/>
                  </a:cubicBezTo>
                  <a:lnTo>
                    <a:pt x="9569" y="183012"/>
                  </a:lnTo>
                  <a:cubicBezTo>
                    <a:pt x="7031" y="183012"/>
                    <a:pt x="4597" y="182004"/>
                    <a:pt x="2803" y="180209"/>
                  </a:cubicBezTo>
                  <a:cubicBezTo>
                    <a:pt x="1008" y="178415"/>
                    <a:pt x="0" y="175981"/>
                    <a:pt x="0" y="173443"/>
                  </a:cubicBezTo>
                  <a:lnTo>
                    <a:pt x="0" y="9569"/>
                  </a:lnTo>
                  <a:cubicBezTo>
                    <a:pt x="0" y="7031"/>
                    <a:pt x="1008" y="4597"/>
                    <a:pt x="2803" y="2803"/>
                  </a:cubicBezTo>
                  <a:cubicBezTo>
                    <a:pt x="4597" y="1008"/>
                    <a:pt x="7031" y="0"/>
                    <a:pt x="9569" y="0"/>
                  </a:cubicBez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name="TextBox 58" id="58"/>
            <p:cNvSpPr txBox="true"/>
            <p:nvPr/>
          </p:nvSpPr>
          <p:spPr>
            <a:xfrm>
              <a:off x="0" y="-28575"/>
              <a:ext cx="19139" cy="211587"/>
            </a:xfrm>
            <a:prstGeom prst="rect">
              <a:avLst/>
            </a:prstGeom>
          </p:spPr>
          <p:txBody>
            <a:bodyPr anchor="ctr" rtlCol="false" tIns="49278" lIns="49278" bIns="49278" rIns="49278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59" id="59"/>
          <p:cNvGrpSpPr/>
          <p:nvPr/>
        </p:nvGrpSpPr>
        <p:grpSpPr>
          <a:xfrm rot="0">
            <a:off x="15584004" y="7641156"/>
            <a:ext cx="70490" cy="674055"/>
            <a:chOff x="0" y="0"/>
            <a:chExt cx="19139" cy="183012"/>
          </a:xfrm>
        </p:grpSpPr>
        <p:sp>
          <p:nvSpPr>
            <p:cNvPr name="Freeform 60" id="60"/>
            <p:cNvSpPr/>
            <p:nvPr/>
          </p:nvSpPr>
          <p:spPr>
            <a:xfrm flipH="false" flipV="false" rot="0">
              <a:off x="0" y="0"/>
              <a:ext cx="19139" cy="183012"/>
            </a:xfrm>
            <a:custGeom>
              <a:avLst/>
              <a:gdLst/>
              <a:ahLst/>
              <a:cxnLst/>
              <a:rect r="r" b="b" t="t" l="l"/>
              <a:pathLst>
                <a:path h="183012" w="19139">
                  <a:moveTo>
                    <a:pt x="9569" y="0"/>
                  </a:moveTo>
                  <a:lnTo>
                    <a:pt x="9569" y="0"/>
                  </a:lnTo>
                  <a:cubicBezTo>
                    <a:pt x="14854" y="0"/>
                    <a:pt x="19139" y="4284"/>
                    <a:pt x="19139" y="9569"/>
                  </a:cubicBezTo>
                  <a:lnTo>
                    <a:pt x="19139" y="173443"/>
                  </a:lnTo>
                  <a:cubicBezTo>
                    <a:pt x="19139" y="175981"/>
                    <a:pt x="18130" y="178415"/>
                    <a:pt x="16336" y="180209"/>
                  </a:cubicBezTo>
                  <a:cubicBezTo>
                    <a:pt x="14541" y="182004"/>
                    <a:pt x="12107" y="183012"/>
                    <a:pt x="9569" y="183012"/>
                  </a:cubicBezTo>
                  <a:lnTo>
                    <a:pt x="9569" y="183012"/>
                  </a:lnTo>
                  <a:cubicBezTo>
                    <a:pt x="7031" y="183012"/>
                    <a:pt x="4597" y="182004"/>
                    <a:pt x="2803" y="180209"/>
                  </a:cubicBezTo>
                  <a:cubicBezTo>
                    <a:pt x="1008" y="178415"/>
                    <a:pt x="0" y="175981"/>
                    <a:pt x="0" y="173443"/>
                  </a:cubicBezTo>
                  <a:lnTo>
                    <a:pt x="0" y="9569"/>
                  </a:lnTo>
                  <a:cubicBezTo>
                    <a:pt x="0" y="7031"/>
                    <a:pt x="1008" y="4597"/>
                    <a:pt x="2803" y="2803"/>
                  </a:cubicBezTo>
                  <a:cubicBezTo>
                    <a:pt x="4597" y="1008"/>
                    <a:pt x="7031" y="0"/>
                    <a:pt x="9569" y="0"/>
                  </a:cubicBez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name="TextBox 61" id="61"/>
            <p:cNvSpPr txBox="true"/>
            <p:nvPr/>
          </p:nvSpPr>
          <p:spPr>
            <a:xfrm>
              <a:off x="0" y="-28575"/>
              <a:ext cx="19139" cy="211587"/>
            </a:xfrm>
            <a:prstGeom prst="rect">
              <a:avLst/>
            </a:prstGeom>
          </p:spPr>
          <p:txBody>
            <a:bodyPr anchor="ctr" rtlCol="false" tIns="49278" lIns="49278" bIns="49278" rIns="49278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62" id="62"/>
          <p:cNvGrpSpPr/>
          <p:nvPr/>
        </p:nvGrpSpPr>
        <p:grpSpPr>
          <a:xfrm rot="0">
            <a:off x="1028700" y="611864"/>
            <a:ext cx="2704510" cy="416836"/>
            <a:chOff x="0" y="0"/>
            <a:chExt cx="712299" cy="109784"/>
          </a:xfrm>
        </p:grpSpPr>
        <p:sp>
          <p:nvSpPr>
            <p:cNvPr name="Freeform 63" id="63"/>
            <p:cNvSpPr/>
            <p:nvPr/>
          </p:nvSpPr>
          <p:spPr>
            <a:xfrm flipH="false" flipV="false" rot="0">
              <a:off x="0" y="0"/>
              <a:ext cx="712299" cy="109784"/>
            </a:xfrm>
            <a:custGeom>
              <a:avLst/>
              <a:gdLst/>
              <a:ahLst/>
              <a:cxnLst/>
              <a:rect r="r" b="b" t="t" l="l"/>
              <a:pathLst>
                <a:path h="109784" w="712299">
                  <a:moveTo>
                    <a:pt x="54892" y="0"/>
                  </a:moveTo>
                  <a:lnTo>
                    <a:pt x="657407" y="0"/>
                  </a:lnTo>
                  <a:cubicBezTo>
                    <a:pt x="671965" y="0"/>
                    <a:pt x="685927" y="5783"/>
                    <a:pt x="696221" y="16077"/>
                  </a:cubicBezTo>
                  <a:cubicBezTo>
                    <a:pt x="706516" y="26372"/>
                    <a:pt x="712299" y="40334"/>
                    <a:pt x="712299" y="54892"/>
                  </a:cubicBezTo>
                  <a:lnTo>
                    <a:pt x="712299" y="54892"/>
                  </a:lnTo>
                  <a:cubicBezTo>
                    <a:pt x="712299" y="85208"/>
                    <a:pt x="687723" y="109784"/>
                    <a:pt x="657407" y="109784"/>
                  </a:cubicBezTo>
                  <a:lnTo>
                    <a:pt x="54892" y="109784"/>
                  </a:lnTo>
                  <a:cubicBezTo>
                    <a:pt x="40334" y="109784"/>
                    <a:pt x="26372" y="104001"/>
                    <a:pt x="16077" y="93706"/>
                  </a:cubicBezTo>
                  <a:cubicBezTo>
                    <a:pt x="5783" y="83412"/>
                    <a:pt x="0" y="69450"/>
                    <a:pt x="0" y="54892"/>
                  </a:cubicBezTo>
                  <a:lnTo>
                    <a:pt x="0" y="54892"/>
                  </a:lnTo>
                  <a:cubicBezTo>
                    <a:pt x="0" y="40334"/>
                    <a:pt x="5783" y="26372"/>
                    <a:pt x="16077" y="16077"/>
                  </a:cubicBezTo>
                  <a:cubicBezTo>
                    <a:pt x="26372" y="5783"/>
                    <a:pt x="40334" y="0"/>
                    <a:pt x="54892" y="0"/>
                  </a:cubicBezTo>
                  <a:close/>
                </a:path>
              </a:pathLst>
            </a:custGeom>
            <a:solidFill>
              <a:srgbClr val="191919"/>
            </a:solidFill>
            <a:ln w="9525" cap="rnd">
              <a:solidFill>
                <a:srgbClr val="5B5B5B"/>
              </a:solidFill>
              <a:prstDash val="solid"/>
              <a:round/>
            </a:ln>
          </p:spPr>
        </p:sp>
        <p:sp>
          <p:nvSpPr>
            <p:cNvPr name="TextBox 64" id="64"/>
            <p:cNvSpPr txBox="true"/>
            <p:nvPr/>
          </p:nvSpPr>
          <p:spPr>
            <a:xfrm>
              <a:off x="0" y="-38100"/>
              <a:ext cx="712299" cy="1478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5" id="65"/>
          <p:cNvSpPr/>
          <p:nvPr/>
        </p:nvSpPr>
        <p:spPr>
          <a:xfrm flipH="false" flipV="false" rot="0">
            <a:off x="3333495" y="720860"/>
            <a:ext cx="181129" cy="198844"/>
          </a:xfrm>
          <a:custGeom>
            <a:avLst/>
            <a:gdLst/>
            <a:ahLst/>
            <a:cxnLst/>
            <a:rect r="r" b="b" t="t" l="l"/>
            <a:pathLst>
              <a:path h="198844" w="181129">
                <a:moveTo>
                  <a:pt x="0" y="0"/>
                </a:moveTo>
                <a:lnTo>
                  <a:pt x="181129" y="0"/>
                </a:lnTo>
                <a:lnTo>
                  <a:pt x="181129" y="198844"/>
                </a:lnTo>
                <a:lnTo>
                  <a:pt x="0" y="19884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6" id="66"/>
          <p:cNvGrpSpPr/>
          <p:nvPr/>
        </p:nvGrpSpPr>
        <p:grpSpPr>
          <a:xfrm rot="0">
            <a:off x="15558984" y="611864"/>
            <a:ext cx="1179483" cy="416836"/>
            <a:chOff x="0" y="0"/>
            <a:chExt cx="310646" cy="109784"/>
          </a:xfrm>
        </p:grpSpPr>
        <p:sp>
          <p:nvSpPr>
            <p:cNvPr name="Freeform 67" id="67"/>
            <p:cNvSpPr/>
            <p:nvPr/>
          </p:nvSpPr>
          <p:spPr>
            <a:xfrm flipH="false" flipV="false" rot="0">
              <a:off x="0" y="0"/>
              <a:ext cx="310646" cy="109784"/>
            </a:xfrm>
            <a:custGeom>
              <a:avLst/>
              <a:gdLst/>
              <a:ahLst/>
              <a:cxnLst/>
              <a:rect r="r" b="b" t="t" l="l"/>
              <a:pathLst>
                <a:path h="109784" w="310646">
                  <a:moveTo>
                    <a:pt x="54892" y="0"/>
                  </a:moveTo>
                  <a:lnTo>
                    <a:pt x="255754" y="0"/>
                  </a:lnTo>
                  <a:cubicBezTo>
                    <a:pt x="286070" y="0"/>
                    <a:pt x="310646" y="24576"/>
                    <a:pt x="310646" y="54892"/>
                  </a:cubicBezTo>
                  <a:lnTo>
                    <a:pt x="310646" y="54892"/>
                  </a:lnTo>
                  <a:cubicBezTo>
                    <a:pt x="310646" y="69450"/>
                    <a:pt x="304862" y="83412"/>
                    <a:pt x="294568" y="93706"/>
                  </a:cubicBezTo>
                  <a:cubicBezTo>
                    <a:pt x="284274" y="104001"/>
                    <a:pt x="270312" y="109784"/>
                    <a:pt x="255754" y="109784"/>
                  </a:cubicBezTo>
                  <a:lnTo>
                    <a:pt x="54892" y="109784"/>
                  </a:lnTo>
                  <a:cubicBezTo>
                    <a:pt x="40334" y="109784"/>
                    <a:pt x="26372" y="104001"/>
                    <a:pt x="16077" y="93706"/>
                  </a:cubicBezTo>
                  <a:cubicBezTo>
                    <a:pt x="5783" y="83412"/>
                    <a:pt x="0" y="69450"/>
                    <a:pt x="0" y="54892"/>
                  </a:cubicBezTo>
                  <a:lnTo>
                    <a:pt x="0" y="54892"/>
                  </a:lnTo>
                  <a:cubicBezTo>
                    <a:pt x="0" y="40334"/>
                    <a:pt x="5783" y="26372"/>
                    <a:pt x="16077" y="16077"/>
                  </a:cubicBezTo>
                  <a:cubicBezTo>
                    <a:pt x="26372" y="5783"/>
                    <a:pt x="40334" y="0"/>
                    <a:pt x="54892" y="0"/>
                  </a:cubicBezTo>
                  <a:close/>
                </a:path>
              </a:pathLst>
            </a:custGeom>
            <a:solidFill>
              <a:srgbClr val="191919"/>
            </a:solidFill>
            <a:ln w="9525" cap="rnd">
              <a:solidFill>
                <a:srgbClr val="5B5B5B"/>
              </a:solidFill>
              <a:prstDash val="solid"/>
              <a:round/>
            </a:ln>
          </p:spPr>
        </p:sp>
        <p:sp>
          <p:nvSpPr>
            <p:cNvPr name="TextBox 68" id="68"/>
            <p:cNvSpPr txBox="true"/>
            <p:nvPr/>
          </p:nvSpPr>
          <p:spPr>
            <a:xfrm>
              <a:off x="0" y="-38100"/>
              <a:ext cx="310646" cy="1478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9" id="69"/>
          <p:cNvSpPr/>
          <p:nvPr/>
        </p:nvSpPr>
        <p:spPr>
          <a:xfrm flipH="false" flipV="false" rot="0">
            <a:off x="16843682" y="613082"/>
            <a:ext cx="415618" cy="415618"/>
          </a:xfrm>
          <a:custGeom>
            <a:avLst/>
            <a:gdLst/>
            <a:ahLst/>
            <a:cxnLst/>
            <a:rect r="r" b="b" t="t" l="l"/>
            <a:pathLst>
              <a:path h="415618" w="415618">
                <a:moveTo>
                  <a:pt x="0" y="0"/>
                </a:moveTo>
                <a:lnTo>
                  <a:pt x="415618" y="0"/>
                </a:lnTo>
                <a:lnTo>
                  <a:pt x="415618" y="415618"/>
                </a:lnTo>
                <a:lnTo>
                  <a:pt x="0" y="41561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0" id="70"/>
          <p:cNvSpPr txBox="true"/>
          <p:nvPr/>
        </p:nvSpPr>
        <p:spPr>
          <a:xfrm rot="0">
            <a:off x="15742113" y="685662"/>
            <a:ext cx="813226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FFDE59"/>
                </a:solidFill>
                <a:latin typeface="Open Sauce"/>
                <a:ea typeface="Open Sauce"/>
                <a:cs typeface="Open Sauce"/>
                <a:sym typeface="Open Sauce"/>
              </a:rPr>
              <a:t>Contact</a:t>
            </a:r>
          </a:p>
        </p:txBody>
      </p:sp>
      <p:sp>
        <p:nvSpPr>
          <p:cNvPr name="TextBox 71" id="71"/>
          <p:cNvSpPr txBox="true"/>
          <p:nvPr/>
        </p:nvSpPr>
        <p:spPr>
          <a:xfrm rot="0">
            <a:off x="4767400" y="679039"/>
            <a:ext cx="960485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5B5B5B"/>
                </a:solidFill>
                <a:latin typeface="Open Sauce"/>
                <a:ea typeface="Open Sauce"/>
                <a:cs typeface="Open Sauce"/>
                <a:sym typeface="Open Sauce"/>
              </a:rPr>
              <a:t>Introduction</a:t>
            </a:r>
          </a:p>
        </p:txBody>
      </p:sp>
      <p:sp>
        <p:nvSpPr>
          <p:cNvPr name="TextBox 72" id="72"/>
          <p:cNvSpPr txBox="true"/>
          <p:nvPr/>
        </p:nvSpPr>
        <p:spPr>
          <a:xfrm rot="0">
            <a:off x="9107416" y="679039"/>
            <a:ext cx="1375748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5B5B5B"/>
                </a:solidFill>
                <a:latin typeface="Open Sauce"/>
                <a:ea typeface="Open Sauce"/>
                <a:cs typeface="Open Sauce"/>
                <a:sym typeface="Open Sauce"/>
              </a:rPr>
              <a:t>Fault tolerance</a:t>
            </a:r>
          </a:p>
        </p:txBody>
      </p:sp>
      <p:sp>
        <p:nvSpPr>
          <p:cNvPr name="TextBox 73" id="73"/>
          <p:cNvSpPr txBox="true"/>
          <p:nvPr/>
        </p:nvSpPr>
        <p:spPr>
          <a:xfrm rot="0">
            <a:off x="6185362" y="692285"/>
            <a:ext cx="1385526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FFDE59"/>
                </a:solidFill>
                <a:latin typeface="Open Sauce"/>
                <a:ea typeface="Open Sauce"/>
                <a:cs typeface="Open Sauce"/>
                <a:sym typeface="Open Sauce"/>
              </a:rPr>
              <a:t>Architecture</a:t>
            </a:r>
          </a:p>
        </p:txBody>
      </p:sp>
      <p:sp>
        <p:nvSpPr>
          <p:cNvPr name="TextBox 74" id="74"/>
          <p:cNvSpPr txBox="true"/>
          <p:nvPr/>
        </p:nvSpPr>
        <p:spPr>
          <a:xfrm rot="0">
            <a:off x="8028088" y="692285"/>
            <a:ext cx="622129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5E5E5E"/>
                </a:solidFill>
                <a:latin typeface="Open Sauce"/>
                <a:ea typeface="Open Sauce"/>
                <a:cs typeface="Open Sauce"/>
                <a:sym typeface="Open Sauce"/>
              </a:rPr>
              <a:t>Demo</a:t>
            </a:r>
          </a:p>
        </p:txBody>
      </p:sp>
      <p:sp>
        <p:nvSpPr>
          <p:cNvPr name="TextBox 75" id="75"/>
          <p:cNvSpPr txBox="true"/>
          <p:nvPr/>
        </p:nvSpPr>
        <p:spPr>
          <a:xfrm rot="0">
            <a:off x="10940365" y="692285"/>
            <a:ext cx="1066672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5B5B5B"/>
                </a:solidFill>
                <a:latin typeface="Open Sauce"/>
                <a:ea typeface="Open Sauce"/>
                <a:cs typeface="Open Sauce"/>
                <a:sym typeface="Open Sauce"/>
              </a:rPr>
              <a:t>Beneficiaries</a:t>
            </a:r>
          </a:p>
        </p:txBody>
      </p:sp>
      <p:sp>
        <p:nvSpPr>
          <p:cNvPr name="TextBox 76" id="76"/>
          <p:cNvSpPr txBox="true"/>
          <p:nvPr/>
        </p:nvSpPr>
        <p:spPr>
          <a:xfrm rot="0">
            <a:off x="12464236" y="692285"/>
            <a:ext cx="928073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5B5B5B"/>
                </a:solidFill>
                <a:latin typeface="Open Sauce"/>
                <a:ea typeface="Open Sauce"/>
                <a:cs typeface="Open Sauce"/>
                <a:sym typeface="Open Sauce"/>
              </a:rPr>
              <a:t>Conclusion</a:t>
            </a:r>
          </a:p>
        </p:txBody>
      </p:sp>
    </p:spTree>
  </p:cSld>
  <p:clrMapOvr>
    <a:masterClrMapping/>
  </p:clrMapOvr>
  <p:transition spd="fast">
    <p:fade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91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59978" y="9910984"/>
            <a:ext cx="262557" cy="203839"/>
          </a:xfrm>
          <a:custGeom>
            <a:avLst/>
            <a:gdLst/>
            <a:ahLst/>
            <a:cxnLst/>
            <a:rect r="r" b="b" t="t" l="l"/>
            <a:pathLst>
              <a:path h="203839" w="262557">
                <a:moveTo>
                  <a:pt x="0" y="0"/>
                </a:moveTo>
                <a:lnTo>
                  <a:pt x="262557" y="0"/>
                </a:lnTo>
                <a:lnTo>
                  <a:pt x="262557" y="203840"/>
                </a:lnTo>
                <a:lnTo>
                  <a:pt x="0" y="2038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0">
            <a:off x="1009650" y="1152537"/>
            <a:ext cx="262557" cy="203839"/>
          </a:xfrm>
          <a:custGeom>
            <a:avLst/>
            <a:gdLst/>
            <a:ahLst/>
            <a:cxnLst/>
            <a:rect r="r" b="b" t="t" l="l"/>
            <a:pathLst>
              <a:path h="203839" w="262557">
                <a:moveTo>
                  <a:pt x="0" y="203840"/>
                </a:moveTo>
                <a:lnTo>
                  <a:pt x="262557" y="203840"/>
                </a:lnTo>
                <a:lnTo>
                  <a:pt x="262557" y="0"/>
                </a:lnTo>
                <a:lnTo>
                  <a:pt x="0" y="0"/>
                </a:lnTo>
                <a:lnTo>
                  <a:pt x="0" y="20384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true" rot="0">
            <a:off x="17259300" y="1152537"/>
            <a:ext cx="262557" cy="203839"/>
          </a:xfrm>
          <a:custGeom>
            <a:avLst/>
            <a:gdLst/>
            <a:ahLst/>
            <a:cxnLst/>
            <a:rect r="r" b="b" t="t" l="l"/>
            <a:pathLst>
              <a:path h="203839" w="262557">
                <a:moveTo>
                  <a:pt x="262557" y="203840"/>
                </a:moveTo>
                <a:lnTo>
                  <a:pt x="0" y="203840"/>
                </a:lnTo>
                <a:lnTo>
                  <a:pt x="0" y="0"/>
                </a:lnTo>
                <a:lnTo>
                  <a:pt x="262557" y="0"/>
                </a:lnTo>
                <a:lnTo>
                  <a:pt x="262557" y="20384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16432096" y="4422399"/>
            <a:ext cx="4250283" cy="4250283"/>
          </a:xfrm>
          <a:custGeom>
            <a:avLst/>
            <a:gdLst/>
            <a:ahLst/>
            <a:cxnLst/>
            <a:rect r="r" b="b" t="t" l="l"/>
            <a:pathLst>
              <a:path h="4250283" w="4250283">
                <a:moveTo>
                  <a:pt x="4250283" y="0"/>
                </a:moveTo>
                <a:lnTo>
                  <a:pt x="0" y="0"/>
                </a:lnTo>
                <a:lnTo>
                  <a:pt x="0" y="4250283"/>
                </a:lnTo>
                <a:lnTo>
                  <a:pt x="4250283" y="4250283"/>
                </a:lnTo>
                <a:lnTo>
                  <a:pt x="4250283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0">
            <a:off x="17390578" y="9910984"/>
            <a:ext cx="262557" cy="203839"/>
          </a:xfrm>
          <a:custGeom>
            <a:avLst/>
            <a:gdLst/>
            <a:ahLst/>
            <a:cxnLst/>
            <a:rect r="r" b="b" t="t" l="l"/>
            <a:pathLst>
              <a:path h="203839" w="262557">
                <a:moveTo>
                  <a:pt x="262557" y="0"/>
                </a:moveTo>
                <a:lnTo>
                  <a:pt x="0" y="0"/>
                </a:lnTo>
                <a:lnTo>
                  <a:pt x="0" y="203840"/>
                </a:lnTo>
                <a:lnTo>
                  <a:pt x="262557" y="203840"/>
                </a:lnTo>
                <a:lnTo>
                  <a:pt x="26255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1112095" y="4095053"/>
            <a:ext cx="4885788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b="true" sz="3000" spc="-120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INDEXER NODES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-10800000">
            <a:off x="15558984" y="4877760"/>
            <a:ext cx="3339562" cy="3339562"/>
          </a:xfrm>
          <a:custGeom>
            <a:avLst/>
            <a:gdLst/>
            <a:ahLst/>
            <a:cxnLst/>
            <a:rect r="r" b="b" t="t" l="l"/>
            <a:pathLst>
              <a:path h="3339562" w="3339562">
                <a:moveTo>
                  <a:pt x="0" y="0"/>
                </a:moveTo>
                <a:lnTo>
                  <a:pt x="3339562" y="0"/>
                </a:lnTo>
                <a:lnTo>
                  <a:pt x="3339562" y="3339561"/>
                </a:lnTo>
                <a:lnTo>
                  <a:pt x="0" y="33395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891903" y="5323514"/>
            <a:ext cx="8474046" cy="3934786"/>
          </a:xfrm>
          <a:custGeom>
            <a:avLst/>
            <a:gdLst/>
            <a:ahLst/>
            <a:cxnLst/>
            <a:rect r="r" b="b" t="t" l="l"/>
            <a:pathLst>
              <a:path h="3934786" w="8474046">
                <a:moveTo>
                  <a:pt x="0" y="0"/>
                </a:moveTo>
                <a:lnTo>
                  <a:pt x="8474045" y="0"/>
                </a:lnTo>
                <a:lnTo>
                  <a:pt x="8474045" y="3934786"/>
                </a:lnTo>
                <a:lnTo>
                  <a:pt x="0" y="393478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9495151" y="3298176"/>
            <a:ext cx="8604616" cy="5960124"/>
          </a:xfrm>
          <a:custGeom>
            <a:avLst/>
            <a:gdLst/>
            <a:ahLst/>
            <a:cxnLst/>
            <a:rect r="r" b="b" t="t" l="l"/>
            <a:pathLst>
              <a:path h="5960124" w="8604616">
                <a:moveTo>
                  <a:pt x="0" y="0"/>
                </a:moveTo>
                <a:lnTo>
                  <a:pt x="8604616" y="0"/>
                </a:lnTo>
                <a:lnTo>
                  <a:pt x="8604616" y="5960124"/>
                </a:lnTo>
                <a:lnTo>
                  <a:pt x="0" y="596012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140928" y="1949583"/>
            <a:ext cx="10380864" cy="14531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46"/>
              </a:lnSpc>
            </a:pPr>
            <a:r>
              <a:rPr lang="en-US" sz="6094" spc="-243">
                <a:solidFill>
                  <a:srgbClr val="FFDE59"/>
                </a:solidFill>
                <a:latin typeface="TT Lakes Neue Expanded"/>
                <a:ea typeface="TT Lakes Neue Expanded"/>
                <a:cs typeface="TT Lakes Neue Expanded"/>
                <a:sym typeface="TT Lakes Neue Expanded"/>
              </a:rPr>
              <a:t>CRAWLER</a:t>
            </a:r>
          </a:p>
          <a:p>
            <a:pPr algn="l">
              <a:lnSpc>
                <a:spcPts val="5546"/>
              </a:lnSpc>
            </a:pPr>
            <a:r>
              <a:rPr lang="en-US" sz="6094" spc="-243">
                <a:solidFill>
                  <a:srgbClr val="FFDE59"/>
                </a:solidFill>
                <a:latin typeface="TT Lakes Neue Expanded"/>
                <a:ea typeface="TT Lakes Neue Expanded"/>
                <a:cs typeface="TT Lakes Neue Expanded"/>
                <a:sym typeface="TT Lakes Neue Expanded"/>
              </a:rPr>
              <a:t>NODE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482130" y="2797993"/>
            <a:ext cx="10380864" cy="4239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0"/>
              </a:lnSpc>
            </a:pPr>
            <a:r>
              <a:rPr lang="en-US" sz="3494" spc="-13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(3 CLASSES)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98875" y="4384299"/>
            <a:ext cx="6730961" cy="7097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7"/>
              </a:lnSpc>
              <a:spcBef>
                <a:spcPct val="0"/>
              </a:spcBef>
            </a:pPr>
          </a:p>
          <a:p>
            <a:pPr algn="l">
              <a:lnSpc>
                <a:spcPts val="2877"/>
              </a:lnSpc>
              <a:spcBef>
                <a:spcPct val="0"/>
              </a:spcBef>
            </a:pPr>
            <a:r>
              <a:rPr lang="en-US" sz="2055" spc="-82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1 </a:t>
            </a:r>
            <a:r>
              <a:rPr lang="en-US" b="true" sz="2055" spc="-82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WebPage</a:t>
            </a:r>
            <a:r>
              <a:rPr lang="en-US" sz="2055" spc="-82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: </a:t>
            </a:r>
            <a:r>
              <a:rPr lang="en-US" sz="2055" spc="-82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Scrapy Item class for storing web page data 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504676" y="2760258"/>
            <a:ext cx="6250067" cy="3478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7"/>
              </a:lnSpc>
              <a:spcBef>
                <a:spcPct val="0"/>
              </a:spcBef>
            </a:pPr>
            <a:r>
              <a:rPr lang="en-US" b="true" sz="2055" spc="-82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2  </a:t>
            </a:r>
            <a:r>
              <a:rPr lang="en-US" b="true" sz="2055" spc="-82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Web</a:t>
            </a:r>
            <a:r>
              <a:rPr lang="en-US" b="true" sz="2055" spc="-82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Spid</a:t>
            </a:r>
            <a:r>
              <a:rPr lang="en-US" b="true" sz="2055" spc="-82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e</a:t>
            </a:r>
            <a:r>
              <a:rPr lang="en-US" b="true" sz="2055" spc="-82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r </a:t>
            </a:r>
            <a:r>
              <a:rPr lang="en-US" sz="2055" spc="-82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: </a:t>
            </a:r>
            <a:r>
              <a:rPr lang="en-US" sz="2055" spc="-82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Scrapy </a:t>
            </a:r>
            <a:r>
              <a:rPr lang="en-US" sz="2055" spc="-82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spid</a:t>
            </a:r>
            <a:r>
              <a:rPr lang="en-US" sz="2055" spc="-82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e</a:t>
            </a:r>
            <a:r>
              <a:rPr lang="en-US" sz="2055" spc="-82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r</a:t>
            </a:r>
            <a:r>
              <a:rPr lang="en-US" sz="2055" spc="-82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for </a:t>
            </a:r>
            <a:r>
              <a:rPr lang="en-US" sz="2055" spc="-82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c</a:t>
            </a:r>
            <a:r>
              <a:rPr lang="en-US" sz="2055" spc="-82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r</a:t>
            </a:r>
            <a:r>
              <a:rPr lang="en-US" sz="2055" spc="-82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awl</a:t>
            </a:r>
            <a:r>
              <a:rPr lang="en-US" sz="2055" spc="-82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ing web page</a:t>
            </a:r>
            <a:r>
              <a:rPr lang="en-US" sz="2055" spc="-82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s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1028700" y="611864"/>
            <a:ext cx="2704510" cy="416836"/>
            <a:chOff x="0" y="0"/>
            <a:chExt cx="712299" cy="109784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712299" cy="109784"/>
            </a:xfrm>
            <a:custGeom>
              <a:avLst/>
              <a:gdLst/>
              <a:ahLst/>
              <a:cxnLst/>
              <a:rect r="r" b="b" t="t" l="l"/>
              <a:pathLst>
                <a:path h="109784" w="712299">
                  <a:moveTo>
                    <a:pt x="54892" y="0"/>
                  </a:moveTo>
                  <a:lnTo>
                    <a:pt x="657407" y="0"/>
                  </a:lnTo>
                  <a:cubicBezTo>
                    <a:pt x="671965" y="0"/>
                    <a:pt x="685927" y="5783"/>
                    <a:pt x="696221" y="16077"/>
                  </a:cubicBezTo>
                  <a:cubicBezTo>
                    <a:pt x="706516" y="26372"/>
                    <a:pt x="712299" y="40334"/>
                    <a:pt x="712299" y="54892"/>
                  </a:cubicBezTo>
                  <a:lnTo>
                    <a:pt x="712299" y="54892"/>
                  </a:lnTo>
                  <a:cubicBezTo>
                    <a:pt x="712299" y="85208"/>
                    <a:pt x="687723" y="109784"/>
                    <a:pt x="657407" y="109784"/>
                  </a:cubicBezTo>
                  <a:lnTo>
                    <a:pt x="54892" y="109784"/>
                  </a:lnTo>
                  <a:cubicBezTo>
                    <a:pt x="40334" y="109784"/>
                    <a:pt x="26372" y="104001"/>
                    <a:pt x="16077" y="93706"/>
                  </a:cubicBezTo>
                  <a:cubicBezTo>
                    <a:pt x="5783" y="83412"/>
                    <a:pt x="0" y="69450"/>
                    <a:pt x="0" y="54892"/>
                  </a:cubicBezTo>
                  <a:lnTo>
                    <a:pt x="0" y="54892"/>
                  </a:lnTo>
                  <a:cubicBezTo>
                    <a:pt x="0" y="40334"/>
                    <a:pt x="5783" y="26372"/>
                    <a:pt x="16077" y="16077"/>
                  </a:cubicBezTo>
                  <a:cubicBezTo>
                    <a:pt x="26372" y="5783"/>
                    <a:pt x="40334" y="0"/>
                    <a:pt x="54892" y="0"/>
                  </a:cubicBezTo>
                  <a:close/>
                </a:path>
              </a:pathLst>
            </a:custGeom>
            <a:solidFill>
              <a:srgbClr val="191919"/>
            </a:solidFill>
            <a:ln w="9525" cap="rnd">
              <a:solidFill>
                <a:srgbClr val="5B5B5B"/>
              </a:solidFill>
              <a:prstDash val="solid"/>
              <a:round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712299" cy="1478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3333495" y="720860"/>
            <a:ext cx="181129" cy="198844"/>
          </a:xfrm>
          <a:custGeom>
            <a:avLst/>
            <a:gdLst/>
            <a:ahLst/>
            <a:cxnLst/>
            <a:rect r="r" b="b" t="t" l="l"/>
            <a:pathLst>
              <a:path h="198844" w="181129">
                <a:moveTo>
                  <a:pt x="0" y="0"/>
                </a:moveTo>
                <a:lnTo>
                  <a:pt x="181129" y="0"/>
                </a:lnTo>
                <a:lnTo>
                  <a:pt x="181129" y="198844"/>
                </a:lnTo>
                <a:lnTo>
                  <a:pt x="0" y="19884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9" id="19"/>
          <p:cNvGrpSpPr/>
          <p:nvPr/>
        </p:nvGrpSpPr>
        <p:grpSpPr>
          <a:xfrm rot="0">
            <a:off x="15558984" y="611864"/>
            <a:ext cx="1179483" cy="416836"/>
            <a:chOff x="0" y="0"/>
            <a:chExt cx="310646" cy="109784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310646" cy="109784"/>
            </a:xfrm>
            <a:custGeom>
              <a:avLst/>
              <a:gdLst/>
              <a:ahLst/>
              <a:cxnLst/>
              <a:rect r="r" b="b" t="t" l="l"/>
              <a:pathLst>
                <a:path h="109784" w="310646">
                  <a:moveTo>
                    <a:pt x="54892" y="0"/>
                  </a:moveTo>
                  <a:lnTo>
                    <a:pt x="255754" y="0"/>
                  </a:lnTo>
                  <a:cubicBezTo>
                    <a:pt x="286070" y="0"/>
                    <a:pt x="310646" y="24576"/>
                    <a:pt x="310646" y="54892"/>
                  </a:cubicBezTo>
                  <a:lnTo>
                    <a:pt x="310646" y="54892"/>
                  </a:lnTo>
                  <a:cubicBezTo>
                    <a:pt x="310646" y="69450"/>
                    <a:pt x="304862" y="83412"/>
                    <a:pt x="294568" y="93706"/>
                  </a:cubicBezTo>
                  <a:cubicBezTo>
                    <a:pt x="284274" y="104001"/>
                    <a:pt x="270312" y="109784"/>
                    <a:pt x="255754" y="109784"/>
                  </a:cubicBezTo>
                  <a:lnTo>
                    <a:pt x="54892" y="109784"/>
                  </a:lnTo>
                  <a:cubicBezTo>
                    <a:pt x="40334" y="109784"/>
                    <a:pt x="26372" y="104001"/>
                    <a:pt x="16077" y="93706"/>
                  </a:cubicBezTo>
                  <a:cubicBezTo>
                    <a:pt x="5783" y="83412"/>
                    <a:pt x="0" y="69450"/>
                    <a:pt x="0" y="54892"/>
                  </a:cubicBezTo>
                  <a:lnTo>
                    <a:pt x="0" y="54892"/>
                  </a:lnTo>
                  <a:cubicBezTo>
                    <a:pt x="0" y="40334"/>
                    <a:pt x="5783" y="26372"/>
                    <a:pt x="16077" y="16077"/>
                  </a:cubicBezTo>
                  <a:cubicBezTo>
                    <a:pt x="26372" y="5783"/>
                    <a:pt x="40334" y="0"/>
                    <a:pt x="54892" y="0"/>
                  </a:cubicBezTo>
                  <a:close/>
                </a:path>
              </a:pathLst>
            </a:custGeom>
            <a:solidFill>
              <a:srgbClr val="191919"/>
            </a:solidFill>
            <a:ln w="9525" cap="rnd">
              <a:solidFill>
                <a:srgbClr val="5B5B5B"/>
              </a:solidFill>
              <a:prstDash val="solid"/>
              <a:round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0" y="-38100"/>
              <a:ext cx="310646" cy="1478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22" id="22"/>
          <p:cNvSpPr/>
          <p:nvPr/>
        </p:nvSpPr>
        <p:spPr>
          <a:xfrm flipH="false" flipV="false" rot="0">
            <a:off x="16843682" y="613082"/>
            <a:ext cx="415618" cy="415618"/>
          </a:xfrm>
          <a:custGeom>
            <a:avLst/>
            <a:gdLst/>
            <a:ahLst/>
            <a:cxnLst/>
            <a:rect r="r" b="b" t="t" l="l"/>
            <a:pathLst>
              <a:path h="415618" w="415618">
                <a:moveTo>
                  <a:pt x="0" y="0"/>
                </a:moveTo>
                <a:lnTo>
                  <a:pt x="415618" y="0"/>
                </a:lnTo>
                <a:lnTo>
                  <a:pt x="415618" y="415618"/>
                </a:lnTo>
                <a:lnTo>
                  <a:pt x="0" y="41561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15742113" y="685662"/>
            <a:ext cx="813226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FFDE59"/>
                </a:solidFill>
                <a:latin typeface="Open Sauce"/>
                <a:ea typeface="Open Sauce"/>
                <a:cs typeface="Open Sauce"/>
                <a:sym typeface="Open Sauce"/>
              </a:rPr>
              <a:t>Contact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4767400" y="679039"/>
            <a:ext cx="960485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5B5B5B"/>
                </a:solidFill>
                <a:latin typeface="Open Sauce"/>
                <a:ea typeface="Open Sauce"/>
                <a:cs typeface="Open Sauce"/>
                <a:sym typeface="Open Sauce"/>
              </a:rPr>
              <a:t>Introduction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9107416" y="679039"/>
            <a:ext cx="1375748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5B5B5B"/>
                </a:solidFill>
                <a:latin typeface="Open Sauce"/>
                <a:ea typeface="Open Sauce"/>
                <a:cs typeface="Open Sauce"/>
                <a:sym typeface="Open Sauce"/>
              </a:rPr>
              <a:t>Fault tolerance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6185362" y="692285"/>
            <a:ext cx="1385526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FFDE59"/>
                </a:solidFill>
                <a:latin typeface="Open Sauce"/>
                <a:ea typeface="Open Sauce"/>
                <a:cs typeface="Open Sauce"/>
                <a:sym typeface="Open Sauce"/>
              </a:rPr>
              <a:t>Architecture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8028088" y="692285"/>
            <a:ext cx="622129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5E5E5E"/>
                </a:solidFill>
                <a:latin typeface="Open Sauce"/>
                <a:ea typeface="Open Sauce"/>
                <a:cs typeface="Open Sauce"/>
                <a:sym typeface="Open Sauce"/>
              </a:rPr>
              <a:t>Demo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0940365" y="692285"/>
            <a:ext cx="1066672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5B5B5B"/>
                </a:solidFill>
                <a:latin typeface="Open Sauce"/>
                <a:ea typeface="Open Sauce"/>
                <a:cs typeface="Open Sauce"/>
                <a:sym typeface="Open Sauce"/>
              </a:rPr>
              <a:t>Beneficiaries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2464236" y="692285"/>
            <a:ext cx="928073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5B5B5B"/>
                </a:solidFill>
                <a:latin typeface="Open Sauce"/>
                <a:ea typeface="Open Sauce"/>
                <a:cs typeface="Open Sauce"/>
                <a:sym typeface="Open Sauce"/>
              </a:rPr>
              <a:t>Conclusion</a:t>
            </a:r>
          </a:p>
        </p:txBody>
      </p:sp>
    </p:spTree>
  </p:cSld>
  <p:clrMapOvr>
    <a:masterClrMapping/>
  </p:clrMapOvr>
  <p:transition spd="fast"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DAGmycH2hrg</dc:identifier>
  <dcterms:modified xsi:type="dcterms:W3CDTF">2011-08-01T06:04:30Z</dcterms:modified>
  <cp:revision>1</cp:revision>
  <dc:title>Yellow and Black Futuristic Cloud Computing Presentation</dc:title>
</cp:coreProperties>
</file>